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4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8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1396F8-40AC-4F26-B059-BC08F15C39EE}" type="datetimeFigureOut">
              <a:rPr lang="en-US" smtClean="0"/>
              <a:pPr/>
              <a:t>8/13/2012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323921-1B88-4212-8129-9332E7406712}" type="slidenum">
              <a:rPr lang="en-US" smtClean="0"/>
              <a:pPr/>
              <a:t>‹#›</a:t>
            </a:fld>
            <a:endParaRPr lang="en-US"/>
          </a:p>
        </p:txBody>
      </p:sp>
    </p:spTree>
    <p:extLst>
      <p:ext uri="{BB962C8B-B14F-4D97-AF65-F5344CB8AC3E}">
        <p14:creationId xmlns:p14="http://schemas.microsoft.com/office/powerpoint/2010/main" val="3819092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9008B0B-244C-4073-9545-303B15917FCC}" type="slidenum">
              <a:rPr lang="en-US"/>
              <a:pPr/>
              <a:t>94</a:t>
            </a:fld>
            <a:endParaRPr lang="en-US"/>
          </a:p>
        </p:txBody>
      </p:sp>
      <p:sp>
        <p:nvSpPr>
          <p:cNvPr id="1211394" name="Rectangle 2"/>
          <p:cNvSpPr>
            <a:spLocks noGrp="1" noRot="1" noChangeAspect="1" noChangeArrowheads="1" noTextEdit="1"/>
          </p:cNvSpPr>
          <p:nvPr>
            <p:ph type="sldImg"/>
          </p:nvPr>
        </p:nvSpPr>
        <p:spPr>
          <a:ln/>
        </p:spPr>
      </p:sp>
      <p:sp>
        <p:nvSpPr>
          <p:cNvPr id="1211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52F9F9AF-D33C-4779-827D-B4F80E85356E}" type="slidenum">
              <a:rPr lang="en-US"/>
              <a:pPr/>
              <a:t>105</a:t>
            </a:fld>
            <a:endParaRPr lang="en-US"/>
          </a:p>
        </p:txBody>
      </p:sp>
      <p:sp>
        <p:nvSpPr>
          <p:cNvPr id="1223682" name="Rectangle 2"/>
          <p:cNvSpPr>
            <a:spLocks noGrp="1" noRot="1" noChangeAspect="1" noChangeArrowheads="1" noTextEdit="1"/>
          </p:cNvSpPr>
          <p:nvPr>
            <p:ph type="sldImg"/>
          </p:nvPr>
        </p:nvSpPr>
        <p:spPr>
          <a:ln/>
        </p:spPr>
      </p:sp>
      <p:sp>
        <p:nvSpPr>
          <p:cNvPr id="1223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82068B8-61E1-4772-94C1-D2536103FD6D}" type="slidenum">
              <a:rPr lang="en-US"/>
              <a:pPr/>
              <a:t>118</a:t>
            </a:fld>
            <a:endParaRPr lang="en-US"/>
          </a:p>
        </p:txBody>
      </p:sp>
      <p:sp>
        <p:nvSpPr>
          <p:cNvPr id="1238018" name="Rectangle 2"/>
          <p:cNvSpPr>
            <a:spLocks noGrp="1" noRot="1" noChangeAspect="1" noChangeArrowheads="1" noTextEdit="1"/>
          </p:cNvSpPr>
          <p:nvPr>
            <p:ph type="sldImg"/>
          </p:nvPr>
        </p:nvSpPr>
        <p:spPr>
          <a:ln/>
        </p:spPr>
      </p:sp>
      <p:sp>
        <p:nvSpPr>
          <p:cNvPr id="1238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47AC38A-4049-4D33-B985-0BC0F7A5D524}" type="slidenum">
              <a:rPr lang="en-US"/>
              <a:pPr/>
              <a:t>130</a:t>
            </a:fld>
            <a:endParaRPr lang="en-US"/>
          </a:p>
        </p:txBody>
      </p:sp>
      <p:sp>
        <p:nvSpPr>
          <p:cNvPr id="1251330" name="Rectangle 2"/>
          <p:cNvSpPr>
            <a:spLocks noGrp="1" noRot="1" noChangeAspect="1" noChangeArrowheads="1" noTextEdit="1"/>
          </p:cNvSpPr>
          <p:nvPr>
            <p:ph type="sldImg"/>
          </p:nvPr>
        </p:nvSpPr>
        <p:spPr>
          <a:ln/>
        </p:spPr>
      </p:sp>
      <p:sp>
        <p:nvSpPr>
          <p:cNvPr id="1251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57B7E1A-653A-4604-A9EF-AF9E4E8E2E4C}" type="slidenum">
              <a:rPr lang="en-US"/>
              <a:pPr/>
              <a:t>137</a:t>
            </a:fld>
            <a:endParaRPr lang="en-US"/>
          </a:p>
        </p:txBody>
      </p:sp>
      <p:sp>
        <p:nvSpPr>
          <p:cNvPr id="1259522" name="Rectangle 2"/>
          <p:cNvSpPr>
            <a:spLocks noGrp="1" noRot="1" noChangeAspect="1" noChangeArrowheads="1" noTextEdit="1"/>
          </p:cNvSpPr>
          <p:nvPr>
            <p:ph type="sldImg"/>
          </p:nvPr>
        </p:nvSpPr>
        <p:spPr>
          <a:ln/>
        </p:spPr>
      </p:sp>
      <p:sp>
        <p:nvSpPr>
          <p:cNvPr id="12595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B4D087-13D5-487D-AD61-F77B87023CFA}" type="datetimeFigureOut">
              <a:rPr lang="en-US" smtClean="0"/>
              <a:pPr/>
              <a:t>8/13/2012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B4D087-13D5-487D-AD61-F77B87023CFA}" type="datetimeFigureOut">
              <a:rPr lang="en-US" smtClean="0"/>
              <a:pPr/>
              <a:t>8/13/2012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B4D087-13D5-487D-AD61-F77B87023CFA}" type="datetimeFigureOut">
              <a:rPr lang="en-US" smtClean="0"/>
              <a:pPr/>
              <a:t>8/13/2012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781800" y="6248400"/>
            <a:ext cx="1905000" cy="457200"/>
          </a:xfrm>
        </p:spPr>
        <p:txBody>
          <a:bodyPr/>
          <a:lstStyle>
            <a:lvl1pPr>
              <a:defRPr/>
            </a:lvl1pPr>
          </a:lstStyle>
          <a:p>
            <a:fld id="{04281320-E82F-4F9B-AA7F-082978DA654A}" type="slidenum">
              <a:rPr lang="en-US"/>
              <a:pPr/>
              <a:t>‹#›</a:t>
            </a:fld>
            <a:endParaRPr lang="en-US"/>
          </a:p>
        </p:txBody>
      </p:sp>
    </p:spTree>
    <p:extLst>
      <p:ext uri="{BB962C8B-B14F-4D97-AF65-F5344CB8AC3E}">
        <p14:creationId xmlns:p14="http://schemas.microsoft.com/office/powerpoint/2010/main" val="7362436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781800" y="6248400"/>
            <a:ext cx="1905000" cy="457200"/>
          </a:xfrm>
        </p:spPr>
        <p:txBody>
          <a:bodyPr/>
          <a:lstStyle>
            <a:lvl1pPr>
              <a:defRPr/>
            </a:lvl1pPr>
          </a:lstStyle>
          <a:p>
            <a:fld id="{AADB0FA8-7369-4558-8C1F-083369B1EA8F}" type="slidenum">
              <a:rPr lang="en-US"/>
              <a:pPr/>
              <a:t>‹#›</a:t>
            </a:fld>
            <a:endParaRPr lang="en-US"/>
          </a:p>
        </p:txBody>
      </p:sp>
    </p:spTree>
    <p:extLst>
      <p:ext uri="{BB962C8B-B14F-4D97-AF65-F5344CB8AC3E}">
        <p14:creationId xmlns:p14="http://schemas.microsoft.com/office/powerpoint/2010/main" val="263226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B4D087-13D5-487D-AD61-F77B87023CFA}" type="datetimeFigureOut">
              <a:rPr lang="en-US" smtClean="0"/>
              <a:pPr/>
              <a:t>8/13/2012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B4D087-13D5-487D-AD61-F77B87023CFA}" type="datetimeFigureOut">
              <a:rPr lang="en-US" smtClean="0"/>
              <a:pPr/>
              <a:t>8/13/2012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AB4D087-13D5-487D-AD61-F77B87023CFA}" type="datetimeFigureOut">
              <a:rPr lang="en-US" smtClean="0"/>
              <a:pPr/>
              <a:t>8/13/2012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B4D087-13D5-487D-AD61-F77B87023CFA}" type="datetimeFigureOut">
              <a:rPr lang="en-US" smtClean="0"/>
              <a:pPr/>
              <a:t>8/13/2012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B4D087-13D5-487D-AD61-F77B87023CFA}" type="datetimeFigureOut">
              <a:rPr lang="en-US" smtClean="0"/>
              <a:pPr/>
              <a:t>8/13/2012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B4D087-13D5-487D-AD61-F77B87023CFA}" type="datetimeFigureOut">
              <a:rPr lang="en-US" smtClean="0"/>
              <a:pPr/>
              <a:t>8/13/2012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5626D7-2945-4187-8E44-A91D65A9274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B4D087-13D5-487D-AD61-F77B87023CFA}" type="datetimeFigureOut">
              <a:rPr lang="en-US" smtClean="0"/>
              <a:pPr/>
              <a:t>8/13/2012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5626D7-2945-4187-8E44-A91D65A9274A}"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8AB4D087-13D5-487D-AD61-F77B87023CFA}" type="datetimeFigureOut">
              <a:rPr lang="en-US" smtClean="0"/>
              <a:pPr/>
              <a:t>8/13/2012</a:t>
            </a:fld>
            <a:endParaRPr lang="en-US"/>
          </a:p>
        </p:txBody>
      </p:sp>
      <p:sp>
        <p:nvSpPr>
          <p:cNvPr id="9" name="Slide Number Placeholder 8"/>
          <p:cNvSpPr>
            <a:spLocks noGrp="1"/>
          </p:cNvSpPr>
          <p:nvPr>
            <p:ph type="sldNum" sz="quarter" idx="11"/>
          </p:nvPr>
        </p:nvSpPr>
        <p:spPr/>
        <p:txBody>
          <a:bodyPr/>
          <a:lstStyle/>
          <a:p>
            <a:fld id="{025626D7-2945-4187-8E44-A91D65A9274A}"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025626D7-2945-4187-8E44-A91D65A9274A}"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AB4D087-13D5-487D-AD61-F77B87023CFA}" type="datetimeFigureOut">
              <a:rPr lang="en-US" smtClean="0"/>
              <a:pPr/>
              <a:t>8/13/2012</a:t>
            </a:fld>
            <a:endParaRPr 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hyperlink" Target="http://www.countrysideinfo.co.uk/simpsons.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upload.wikimedia.org/wikipedia/en/e/e3/Avalanche_on_Everest.JPG" TargetMode="External"/><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hyperlink" Target="http://upload.wikimedia.org/wikipedia/commons/b/ba/Solsort.jpg" TargetMode="External"/></Relationships>
</file>

<file path=ppt/slides/_rels/slide14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upload.wikimedia.org/wikipedia/commons/e/ee/Sa-fern.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upload.wikimedia.org/wikipedia/commons/5/53/Speciation_modes.svg"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upload.wikimedia.org/wikipedia/commons/9/97/Darwin's_finches.jpeg"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upload.wikimedia.org/wikipedia/commons/6/64/Handskelett_MK1888.png" TargetMode="Externa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hyperlink" Target="http://upload.wikimedia.org/wikipedia/commons/6/63/Pereskia_grandifolia3.jp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upload.wikimedia.org/wikipedia/commons/9/97/The_Earth_seen_from_Apollo_17.jpg" TargetMode="Externa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upload.wikimedia.org/wikipedia/commons/9/92/Sicklecells.jp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www.olegvolk.net/olegv/newsite/oldsnaps/owl-eyes.jpg" TargetMode="External"/><Relationship Id="rId2" Type="http://schemas.openxmlformats.org/officeDocument/2006/relationships/image" Target="../media/image27.jpeg"/><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upload.wikimedia.org/wikipedia/commons/f/f4/Austrolopithecus_africanus.jpg" TargetMode="Externa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hyperlink" Target="http://upload.wikimedia.org/wikipedia/commons/c/cf/DNA_sequence.png" TargetMode="External"/><Relationship Id="rId2" Type="http://schemas.openxmlformats.org/officeDocument/2006/relationships/image" Target="../media/image35.jpeg"/><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upload.wikimedia.org/wikipedia/commons/6/6a/Mona_Lisa.jpg" TargetMode="Externa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upload.wikimedia.org/wikipedia/commons/d/df/Comet-Hale-Bopp-29-03-1997_hires_adj.jpg"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upload.wikimedia.org/wikipedia/commons/3/3d/1GZX_Haemoglobin.png" TargetMode="Externa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upload.wikimedia.org/wikipedia/commons/7/70/Phylogenetic_tree.svg" TargetMode="Externa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upload.wikimedia.org/wikipedia/commons/3/31/Cladogram-example1.svg" TargetMode="Externa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upload.wikimedia.org/wikipedia/commons/7/75/Cladogram-example2.svg" TargetMode="Externa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upload.wikimedia.org/wikipedia/en/1/13/Simple_cladistics.png"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upload.wikimedia.org/wikipedia/en/1/13/Simple_cladistics.png" TargetMode="Externa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upload.wikimedia.org/wikipedia/commons/7/73/Monophyletic.png" TargetMode="Externa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upload.wikimedia.org/wikipedia/commons/c/c0/Nur04506.jpg" TargetMode="Externa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upload.wikimedia.org/wikipedia/commons/a/a6/Tongue.agr.jpg" TargetMode="Externa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upload.wikimedia.org/wikipedia/en/0/0b/Visualcortex.gif" TargetMode="Externa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upload.wikimedia.org/wikipedia/en/1/1e/Breastfeeding_infant.jpg" TargetMode="Externa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upload.wikimedia.org/wikipedia/commons/0/01/Zebra_finch.jpg" TargetMode="Externa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upload.wikimedia.org/wikipedia/commons/b/b2/SynapseIllustration2.png" TargetMode="Externa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upload.wikimedia.org/wikipedia/en/0/00/FlattenedRoundPills.jpg" TargetMode="Externa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hyperlink" Target="http://upload.wikimedia.org/wikipedia/en/4/4c/Tetrahydrocannabinol.svg" TargetMode="External"/><Relationship Id="rId2" Type="http://schemas.openxmlformats.org/officeDocument/2006/relationships/image" Target="../media/image69.png"/><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7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upload.wikimedia.org/wikipedia/en/8/8a/Labeledbrain-english.jpg" TargetMode="Externa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7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upload.wikimedia.org/wikipedia/commons/6/64/Anabaena_sperica.jpeg"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upload.wikimedia.org/wikipedia/commons/f/ff/Wistar_rat.jpg" TargetMode="External"/><Relationship Id="rId1" Type="http://schemas.openxmlformats.org/officeDocument/2006/relationships/slideLayout" Target="../slideLayouts/slideLayout12.xml"/><Relationship Id="rId5" Type="http://schemas.openxmlformats.org/officeDocument/2006/relationships/image" Target="../media/image78.jpeg"/><Relationship Id="rId4" Type="http://schemas.openxmlformats.org/officeDocument/2006/relationships/hyperlink" Target="http://upload.wikimedia.org/wikipedia/commons/1/15/FMRI.jpg"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upload.wikimedia.org/wikipedia/en/5/5a/Humaniris.jpg" TargetMode="Externa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hyperlink" Target="http://upload.wikimedia.org/wikipedia/commons/2/24/Formicary.jpg" TargetMode="External"/><Relationship Id="rId2" Type="http://schemas.openxmlformats.org/officeDocument/2006/relationships/image" Target="../media/image83.jpeg"/><Relationship Id="rId1" Type="http://schemas.openxmlformats.org/officeDocument/2006/relationships/slideLayout" Target="../slideLayouts/slideLayout4.xml"/><Relationship Id="rId4" Type="http://schemas.openxmlformats.org/officeDocument/2006/relationships/image" Target="../media/image84.jpeg"/></Relationships>
</file>

<file path=ppt/slides/_rels/slide8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upload.wikimedia.org/wikipedia/en/9/94/Monkey_batu.jpg" TargetMode="External"/><Relationship Id="rId1" Type="http://schemas.openxmlformats.org/officeDocument/2006/relationships/slideLayout" Target="../slideLayouts/slideLayout13.xml"/><Relationship Id="rId5" Type="http://schemas.openxmlformats.org/officeDocument/2006/relationships/image" Target="../media/image87.jpeg"/><Relationship Id="rId4" Type="http://schemas.openxmlformats.org/officeDocument/2006/relationships/hyperlink" Target="http://upload.wikimedia.org/wikipedia/commons/0/07/Canis_lupus_laying.jpg"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hyperlink" Target="http://upload.wikimedia.org/wikipedia/en/f/f7/Lepomis_macrochirus_photo.jpg"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upload.wikimedia.org/wikipedia/commons/1/1c/Pfau_imponierend.jpg" TargetMode="Externa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hyperlink" Target="http://upload.wikimedia.org/wikipedia/commons/7/7d/Eagle_Owl_IMG_9203.JPG"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ctrTitle"/>
          </p:nvPr>
        </p:nvSpPr>
        <p:spPr/>
        <p:txBody>
          <a:bodyPr/>
          <a:lstStyle/>
          <a:p>
            <a:r>
              <a:rPr lang="en-US" i="1"/>
              <a:t>Option D: Evolution</a:t>
            </a:r>
          </a:p>
        </p:txBody>
      </p:sp>
      <p:sp>
        <p:nvSpPr>
          <p:cNvPr id="589827" name="Rectangle 3"/>
          <p:cNvSpPr>
            <a:spLocks noGrp="1" noChangeArrowheads="1"/>
          </p:cNvSpPr>
          <p:nvPr>
            <p:ph type="subTitle" idx="1"/>
          </p:nvPr>
        </p:nvSpPr>
        <p:spPr/>
        <p:txBody>
          <a:bodyPr/>
          <a:lstStyle/>
          <a:p>
            <a:pPr algn="l"/>
            <a:r>
              <a:rPr lang="en-US" sz="3600"/>
              <a:t>Lesson D:1 Origin of Life on Earth</a:t>
            </a:r>
            <a:r>
              <a:rPr lang="en-US"/>
              <a:t> </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BAD0B2AE-075C-4E02-90BF-C33E70BDB65F}" type="slidenum">
              <a:rPr lang="en-US"/>
              <a:pPr/>
              <a:t>1</a:t>
            </a:fld>
            <a:endParaRPr lang="en-US"/>
          </a:p>
        </p:txBody>
      </p:sp>
    </p:spTree>
    <p:extLst>
      <p:ext uri="{BB962C8B-B14F-4D97-AF65-F5344CB8AC3E}">
        <p14:creationId xmlns:p14="http://schemas.microsoft.com/office/powerpoint/2010/main" val="2309740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p:cNvSpPr>
            <a:spLocks noGrp="1" noChangeArrowheads="1"/>
          </p:cNvSpPr>
          <p:nvPr>
            <p:ph type="ctrTitle"/>
          </p:nvPr>
        </p:nvSpPr>
        <p:spPr/>
        <p:txBody>
          <a:bodyPr/>
          <a:lstStyle/>
          <a:p>
            <a:r>
              <a:rPr lang="en-US" i="1"/>
              <a:t>Option D: Evolution</a:t>
            </a:r>
          </a:p>
        </p:txBody>
      </p:sp>
      <p:sp>
        <p:nvSpPr>
          <p:cNvPr id="596995" name="Rectangle 3"/>
          <p:cNvSpPr>
            <a:spLocks noGrp="1" noChangeArrowheads="1"/>
          </p:cNvSpPr>
          <p:nvPr>
            <p:ph type="subTitle" idx="1"/>
          </p:nvPr>
        </p:nvSpPr>
        <p:spPr/>
        <p:txBody>
          <a:bodyPr>
            <a:normAutofit fontScale="92500" lnSpcReduction="20000"/>
          </a:bodyPr>
          <a:lstStyle/>
          <a:p>
            <a:pPr algn="l"/>
            <a:r>
              <a:rPr lang="en-US" sz="4000"/>
              <a:t>Lesson D:2 Species and Speciation</a:t>
            </a:r>
            <a:r>
              <a:rPr lang="en-US"/>
              <a:t> </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BA840D81-3464-4F6C-9536-2AB168D93D68}" type="slidenum">
              <a:rPr lang="en-US"/>
              <a:pPr/>
              <a:t>10</a:t>
            </a:fld>
            <a:endParaRPr lang="en-US"/>
          </a:p>
        </p:txBody>
      </p:sp>
    </p:spTree>
    <p:extLst>
      <p:ext uri="{BB962C8B-B14F-4D97-AF65-F5344CB8AC3E}">
        <p14:creationId xmlns:p14="http://schemas.microsoft.com/office/powerpoint/2010/main" val="124840267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538" name="Rectangle 2"/>
          <p:cNvSpPr>
            <a:spLocks noGrp="1" noChangeArrowheads="1"/>
          </p:cNvSpPr>
          <p:nvPr>
            <p:ph type="title"/>
          </p:nvPr>
        </p:nvSpPr>
        <p:spPr/>
        <p:txBody>
          <a:bodyPr/>
          <a:lstStyle/>
          <a:p>
            <a:r>
              <a:rPr lang="en-US" sz="2800"/>
              <a:t>G.1.6 Outline the following interactions between species, </a:t>
            </a:r>
            <a:r>
              <a:rPr lang="en-US" sz="2800" u="sng"/>
              <a:t>giving two examples of each:</a:t>
            </a:r>
          </a:p>
        </p:txBody>
      </p:sp>
      <p:sp>
        <p:nvSpPr>
          <p:cNvPr id="1217539" name="Rectangle 3"/>
          <p:cNvSpPr>
            <a:spLocks noGrp="1" noChangeArrowheads="1"/>
          </p:cNvSpPr>
          <p:nvPr>
            <p:ph type="body" sz="half" idx="1"/>
          </p:nvPr>
        </p:nvSpPr>
        <p:spPr>
          <a:xfrm>
            <a:off x="914400" y="1600200"/>
            <a:ext cx="6172200" cy="4724400"/>
          </a:xfrm>
        </p:spPr>
        <p:txBody>
          <a:bodyPr/>
          <a:lstStyle/>
          <a:p>
            <a:r>
              <a:rPr lang="en-US" sz="2400" u="sng"/>
              <a:t>Competition-</a:t>
            </a:r>
            <a:r>
              <a:rPr lang="en-US" sz="2400"/>
              <a:t> 1) lion and hyena, 2)_____________</a:t>
            </a:r>
          </a:p>
          <a:p>
            <a:r>
              <a:rPr lang="en-US" sz="2400" u="sng"/>
              <a:t>Herbivory-</a:t>
            </a:r>
            <a:r>
              <a:rPr lang="en-US" sz="2400"/>
              <a:t> 1) rabbit eats grass, </a:t>
            </a:r>
          </a:p>
          <a:p>
            <a:pPr>
              <a:buFont typeface="Wingdings" pitchFamily="2" charset="2"/>
              <a:buNone/>
            </a:pPr>
            <a:r>
              <a:rPr lang="en-US" sz="2400"/>
              <a:t>	2) ______________</a:t>
            </a:r>
          </a:p>
          <a:p>
            <a:r>
              <a:rPr lang="en-US" sz="2400" u="sng"/>
              <a:t>Predation-</a:t>
            </a:r>
            <a:r>
              <a:rPr lang="en-US" sz="2400"/>
              <a:t> 1) bear eats fish, 2)______________</a:t>
            </a:r>
          </a:p>
          <a:p>
            <a:r>
              <a:rPr lang="en-US" sz="2400" u="sng"/>
              <a:t>Parasitism-</a:t>
            </a:r>
            <a:r>
              <a:rPr lang="en-US" sz="2400"/>
              <a:t> 1) giardia and humans, </a:t>
            </a:r>
          </a:p>
          <a:p>
            <a:pPr>
              <a:buFont typeface="Wingdings" pitchFamily="2" charset="2"/>
              <a:buNone/>
            </a:pPr>
            <a:r>
              <a:rPr lang="en-US" sz="2400"/>
              <a:t>	2) ___________</a:t>
            </a:r>
            <a:endParaRPr lang="en-US" sz="2400" u="sng"/>
          </a:p>
          <a:p>
            <a:r>
              <a:rPr lang="en-US" sz="2400" u="sng"/>
              <a:t>Mutualism-</a:t>
            </a:r>
            <a:r>
              <a:rPr lang="en-US" sz="2400"/>
              <a:t> 1) lichen of algae and fungus, </a:t>
            </a:r>
          </a:p>
          <a:p>
            <a:pPr>
              <a:buFont typeface="Wingdings" pitchFamily="2" charset="2"/>
              <a:buNone/>
            </a:pPr>
            <a:r>
              <a:rPr lang="en-US" sz="2400"/>
              <a:t>	2) ______________</a:t>
            </a:r>
          </a:p>
        </p:txBody>
      </p:sp>
      <p:pic>
        <p:nvPicPr>
          <p:cNvPr id="1217540" name="Picture 4" descr="Lion_hyena_competi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356350" y="1905000"/>
            <a:ext cx="2330450" cy="2819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0C5AE0FD-BBFF-4918-8024-46962D21691B}" type="slidenum">
              <a:rPr lang="en-US"/>
              <a:pPr/>
              <a:t>100</a:t>
            </a:fld>
            <a:endParaRPr lang="en-US"/>
          </a:p>
        </p:txBody>
      </p:sp>
    </p:spTree>
    <p:extLst>
      <p:ext uri="{BB962C8B-B14F-4D97-AF65-F5344CB8AC3E}">
        <p14:creationId xmlns:p14="http://schemas.microsoft.com/office/powerpoint/2010/main" val="15207263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p:cNvSpPr>
            <a:spLocks noGrp="1" noChangeArrowheads="1"/>
          </p:cNvSpPr>
          <p:nvPr>
            <p:ph type="title"/>
          </p:nvPr>
        </p:nvSpPr>
        <p:spPr/>
        <p:txBody>
          <a:bodyPr/>
          <a:lstStyle/>
          <a:p>
            <a:r>
              <a:rPr lang="en-US" sz="3200"/>
              <a:t>G.1.7 Explain the principle of Competitive Exclusion.</a:t>
            </a:r>
          </a:p>
        </p:txBody>
      </p:sp>
      <p:sp>
        <p:nvSpPr>
          <p:cNvPr id="1218563" name="Rectangle 3"/>
          <p:cNvSpPr>
            <a:spLocks noGrp="1" noChangeArrowheads="1"/>
          </p:cNvSpPr>
          <p:nvPr>
            <p:ph type="body" sz="half" idx="1"/>
          </p:nvPr>
        </p:nvSpPr>
        <p:spPr/>
        <p:txBody>
          <a:bodyPr/>
          <a:lstStyle/>
          <a:p>
            <a:pPr>
              <a:lnSpc>
                <a:spcPct val="90000"/>
              </a:lnSpc>
            </a:pPr>
            <a:r>
              <a:rPr lang="en-US" sz="2400" u="sng"/>
              <a:t>Competitive Exclusion-</a:t>
            </a:r>
            <a:r>
              <a:rPr lang="en-US" sz="2400"/>
              <a:t> over time, only one species can occupy an ecological niche at a time. Therefore, species will compete with each other until one prevails.</a:t>
            </a:r>
          </a:p>
          <a:p>
            <a:pPr>
              <a:lnSpc>
                <a:spcPct val="90000"/>
              </a:lnSpc>
            </a:pPr>
            <a:endParaRPr lang="en-US" sz="2400"/>
          </a:p>
          <a:p>
            <a:pPr>
              <a:lnSpc>
                <a:spcPct val="90000"/>
              </a:lnSpc>
            </a:pPr>
            <a:r>
              <a:rPr lang="en-US" sz="2400"/>
              <a:t>Example, large and small aphids may compete to feed on cottonwood trees.</a:t>
            </a:r>
          </a:p>
          <a:p>
            <a:pPr>
              <a:lnSpc>
                <a:spcPct val="90000"/>
              </a:lnSpc>
              <a:buFont typeface="Wingdings" pitchFamily="2" charset="2"/>
              <a:buNone/>
            </a:pPr>
            <a:endParaRPr lang="en-US" sz="2400"/>
          </a:p>
        </p:txBody>
      </p:sp>
      <p:pic>
        <p:nvPicPr>
          <p:cNvPr id="1218564" name="Picture 4" descr="aphid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524657" y="1960800"/>
            <a:ext cx="2514286" cy="3809524"/>
          </a:xfrm>
        </p:spPr>
      </p:pic>
      <p:sp>
        <p:nvSpPr>
          <p:cNvPr id="5" name="Slide Number Placeholder 4"/>
          <p:cNvSpPr>
            <a:spLocks noGrp="1"/>
          </p:cNvSpPr>
          <p:nvPr>
            <p:ph type="sldNum" sz="quarter" idx="10"/>
          </p:nvPr>
        </p:nvSpPr>
        <p:spPr/>
        <p:txBody>
          <a:bodyPr/>
          <a:lstStyle/>
          <a:p>
            <a:fld id="{E2981035-F926-40B8-B8EB-D06C1583DC55}" type="slidenum">
              <a:rPr lang="en-US"/>
              <a:pPr/>
              <a:t>101</a:t>
            </a:fld>
            <a:endParaRPr lang="en-US"/>
          </a:p>
        </p:txBody>
      </p:sp>
    </p:spTree>
    <p:extLst>
      <p:ext uri="{BB962C8B-B14F-4D97-AF65-F5344CB8AC3E}">
        <p14:creationId xmlns:p14="http://schemas.microsoft.com/office/powerpoint/2010/main" val="32028379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9586" name="Rectangle 2"/>
          <p:cNvSpPr>
            <a:spLocks noGrp="1" noChangeArrowheads="1"/>
          </p:cNvSpPr>
          <p:nvPr>
            <p:ph type="title"/>
          </p:nvPr>
        </p:nvSpPr>
        <p:spPr/>
        <p:txBody>
          <a:bodyPr/>
          <a:lstStyle/>
          <a:p>
            <a:r>
              <a:rPr lang="en-US" sz="3200"/>
              <a:t>G.1.8 Distinguish between </a:t>
            </a:r>
            <a:r>
              <a:rPr lang="en-US" sz="3200" i="1"/>
              <a:t>fundamental</a:t>
            </a:r>
            <a:r>
              <a:rPr lang="en-US" sz="3200"/>
              <a:t> and </a:t>
            </a:r>
            <a:r>
              <a:rPr lang="en-US" sz="3200" i="1"/>
              <a:t>realized</a:t>
            </a:r>
            <a:r>
              <a:rPr lang="en-US" sz="3200"/>
              <a:t> niches.</a:t>
            </a:r>
          </a:p>
        </p:txBody>
      </p:sp>
      <p:sp>
        <p:nvSpPr>
          <p:cNvPr id="1219587" name="Rectangle 3"/>
          <p:cNvSpPr>
            <a:spLocks noGrp="1" noChangeArrowheads="1"/>
          </p:cNvSpPr>
          <p:nvPr>
            <p:ph type="body" sz="half" idx="1"/>
          </p:nvPr>
        </p:nvSpPr>
        <p:spPr/>
        <p:txBody>
          <a:bodyPr/>
          <a:lstStyle/>
          <a:p>
            <a:pPr>
              <a:lnSpc>
                <a:spcPct val="90000"/>
              </a:lnSpc>
            </a:pPr>
            <a:r>
              <a:rPr lang="en-US" sz="2400" u="sng"/>
              <a:t>Fundamental niche-</a:t>
            </a:r>
            <a:r>
              <a:rPr lang="en-US" sz="2400"/>
              <a:t> the potential mode of existence, given the adaptations of the species.</a:t>
            </a:r>
          </a:p>
          <a:p>
            <a:pPr>
              <a:lnSpc>
                <a:spcPct val="90000"/>
              </a:lnSpc>
            </a:pPr>
            <a:r>
              <a:rPr lang="en-US" sz="2400" u="sng"/>
              <a:t>Realized niche-</a:t>
            </a:r>
            <a:r>
              <a:rPr lang="en-US" sz="2400"/>
              <a:t> the actual mode of exist stance, which results from its adaptations and competition with other species. Ex: algae as part of a lichen.</a:t>
            </a:r>
          </a:p>
        </p:txBody>
      </p:sp>
      <p:pic>
        <p:nvPicPr>
          <p:cNvPr id="1219588" name="Picture 4" descr="Foliose_lichen_130_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2240710"/>
            <a:ext cx="3810000" cy="324970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14381D3A-0A51-428F-82D4-6350DC3575AA}" type="slidenum">
              <a:rPr lang="en-US"/>
              <a:pPr/>
              <a:t>102</a:t>
            </a:fld>
            <a:endParaRPr lang="en-US"/>
          </a:p>
        </p:txBody>
      </p:sp>
    </p:spTree>
    <p:extLst>
      <p:ext uri="{BB962C8B-B14F-4D97-AF65-F5344CB8AC3E}">
        <p14:creationId xmlns:p14="http://schemas.microsoft.com/office/powerpoint/2010/main" val="75371030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0610" name="Rectangle 2"/>
          <p:cNvSpPr>
            <a:spLocks noGrp="1" noChangeArrowheads="1"/>
          </p:cNvSpPr>
          <p:nvPr>
            <p:ph type="title"/>
          </p:nvPr>
        </p:nvSpPr>
        <p:spPr/>
        <p:txBody>
          <a:bodyPr/>
          <a:lstStyle/>
          <a:p>
            <a:r>
              <a:rPr lang="en-US"/>
              <a:t>G.1.9 Define Biomass.</a:t>
            </a:r>
          </a:p>
        </p:txBody>
      </p:sp>
      <p:sp>
        <p:nvSpPr>
          <p:cNvPr id="1220611" name="Rectangle 3"/>
          <p:cNvSpPr>
            <a:spLocks noGrp="1" noChangeArrowheads="1"/>
          </p:cNvSpPr>
          <p:nvPr>
            <p:ph type="body" sz="half" idx="1"/>
          </p:nvPr>
        </p:nvSpPr>
        <p:spPr>
          <a:xfrm>
            <a:off x="914400" y="1600200"/>
            <a:ext cx="7696200" cy="1676400"/>
          </a:xfrm>
        </p:spPr>
        <p:txBody>
          <a:bodyPr/>
          <a:lstStyle/>
          <a:p>
            <a:r>
              <a:rPr lang="en-US" sz="2400" u="sng"/>
              <a:t>Biomass-</a:t>
            </a:r>
            <a:r>
              <a:rPr lang="en-US" sz="2400"/>
              <a:t> the mass of all living (and recently living) organisms in an area. </a:t>
            </a:r>
          </a:p>
        </p:txBody>
      </p:sp>
      <p:pic>
        <p:nvPicPr>
          <p:cNvPr id="1220612" name="Picture 4" descr="2211784483_164eb99a9f"/>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2590800"/>
            <a:ext cx="6096000" cy="3840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F655224-A5EB-4582-8783-21E289D702D4}" type="slidenum">
              <a:rPr lang="en-US"/>
              <a:pPr/>
              <a:t>103</a:t>
            </a:fld>
            <a:endParaRPr lang="en-US"/>
          </a:p>
        </p:txBody>
      </p:sp>
    </p:spTree>
    <p:extLst>
      <p:ext uri="{BB962C8B-B14F-4D97-AF65-F5344CB8AC3E}">
        <p14:creationId xmlns:p14="http://schemas.microsoft.com/office/powerpoint/2010/main" val="36708680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1634" name="Rectangle 2"/>
          <p:cNvSpPr>
            <a:spLocks noGrp="1" noChangeArrowheads="1"/>
          </p:cNvSpPr>
          <p:nvPr>
            <p:ph type="title"/>
          </p:nvPr>
        </p:nvSpPr>
        <p:spPr/>
        <p:txBody>
          <a:bodyPr>
            <a:normAutofit/>
          </a:bodyPr>
          <a:lstStyle/>
          <a:p>
            <a:r>
              <a:rPr lang="en-US" sz="2800"/>
              <a:t>G.1.10 Describe one method for the measurement of biomass of different trophic levels in an ecosystem.</a:t>
            </a:r>
          </a:p>
        </p:txBody>
      </p:sp>
      <p:sp>
        <p:nvSpPr>
          <p:cNvPr id="1221635" name="Rectangle 3"/>
          <p:cNvSpPr>
            <a:spLocks noGrp="1" noChangeArrowheads="1"/>
          </p:cNvSpPr>
          <p:nvPr>
            <p:ph type="body" sz="half" idx="1"/>
          </p:nvPr>
        </p:nvSpPr>
        <p:spPr/>
        <p:txBody>
          <a:bodyPr/>
          <a:lstStyle/>
          <a:p>
            <a:r>
              <a:rPr lang="en-US" sz="2400"/>
              <a:t>Measuring biomass can be challenging, for example, aquatic plants should first be dried before their mass is measured.</a:t>
            </a:r>
          </a:p>
          <a:p>
            <a:r>
              <a:rPr lang="en-US" sz="2400"/>
              <a:t>Add up the mass of all organisms in an area to determine its biomass.</a:t>
            </a:r>
          </a:p>
        </p:txBody>
      </p:sp>
      <p:pic>
        <p:nvPicPr>
          <p:cNvPr id="1221636" name="Picture 4" descr="belodea12-28"/>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752600"/>
            <a:ext cx="3213100" cy="4303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5C43155-FB11-4579-9D43-0A237B01713E}" type="slidenum">
              <a:rPr lang="en-US"/>
              <a:pPr/>
              <a:t>104</a:t>
            </a:fld>
            <a:endParaRPr lang="en-US"/>
          </a:p>
        </p:txBody>
      </p:sp>
    </p:spTree>
    <p:extLst>
      <p:ext uri="{BB962C8B-B14F-4D97-AF65-F5344CB8AC3E}">
        <p14:creationId xmlns:p14="http://schemas.microsoft.com/office/powerpoint/2010/main" val="32941761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2658" name="Rectangle 2"/>
          <p:cNvSpPr>
            <a:spLocks noGrp="1" noChangeArrowheads="1"/>
          </p:cNvSpPr>
          <p:nvPr>
            <p:ph type="ctrTitle"/>
          </p:nvPr>
        </p:nvSpPr>
        <p:spPr>
          <a:xfrm>
            <a:off x="2057400" y="1143000"/>
            <a:ext cx="6324600" cy="2209800"/>
          </a:xfrm>
        </p:spPr>
        <p:txBody>
          <a:bodyPr/>
          <a:lstStyle/>
          <a:p>
            <a:r>
              <a:rPr lang="en-US" sz="5400"/>
              <a:t>Option G</a:t>
            </a:r>
          </a:p>
        </p:txBody>
      </p:sp>
      <p:sp>
        <p:nvSpPr>
          <p:cNvPr id="1222659" name="Rectangle 3"/>
          <p:cNvSpPr>
            <a:spLocks noGrp="1" noChangeArrowheads="1"/>
          </p:cNvSpPr>
          <p:nvPr>
            <p:ph type="subTitle" idx="1"/>
          </p:nvPr>
        </p:nvSpPr>
        <p:spPr/>
        <p:txBody>
          <a:bodyPr/>
          <a:lstStyle/>
          <a:p>
            <a:pPr algn="l"/>
            <a:r>
              <a:rPr lang="en-US" sz="4000"/>
              <a:t>G.2 Ecosystems and Biomes</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C113E111-BE1E-49A2-809D-C5AC9DC25765}" type="slidenum">
              <a:rPr lang="en-US"/>
              <a:pPr/>
              <a:t>105</a:t>
            </a:fld>
            <a:endParaRPr lang="en-US"/>
          </a:p>
        </p:txBody>
      </p:sp>
    </p:spTree>
    <p:extLst>
      <p:ext uri="{BB962C8B-B14F-4D97-AF65-F5344CB8AC3E}">
        <p14:creationId xmlns:p14="http://schemas.microsoft.com/office/powerpoint/2010/main" val="207190930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4706" name="Rectangle 2"/>
          <p:cNvSpPr>
            <a:spLocks noGrp="1" noChangeArrowheads="1"/>
          </p:cNvSpPr>
          <p:nvPr>
            <p:ph type="title"/>
          </p:nvPr>
        </p:nvSpPr>
        <p:spPr/>
        <p:txBody>
          <a:bodyPr/>
          <a:lstStyle/>
          <a:p>
            <a:r>
              <a:rPr lang="en-US" sz="3200"/>
              <a:t>G.2.1 Define gross production, net production and biomass.</a:t>
            </a:r>
          </a:p>
        </p:txBody>
      </p:sp>
      <p:sp>
        <p:nvSpPr>
          <p:cNvPr id="1224707" name="Rectangle 3"/>
          <p:cNvSpPr>
            <a:spLocks noGrp="1" noChangeArrowheads="1"/>
          </p:cNvSpPr>
          <p:nvPr>
            <p:ph type="body" sz="half" idx="1"/>
          </p:nvPr>
        </p:nvSpPr>
        <p:spPr/>
        <p:txBody>
          <a:bodyPr>
            <a:normAutofit/>
          </a:bodyPr>
          <a:lstStyle/>
          <a:p>
            <a:r>
              <a:rPr lang="en-US" sz="2400" u="sng"/>
              <a:t>Gross Production-</a:t>
            </a:r>
            <a:r>
              <a:rPr lang="en-US" sz="2400"/>
              <a:t> the rate at which energy is captured and stored in an ecosystem as biomass.</a:t>
            </a:r>
            <a:endParaRPr lang="en-US" sz="2400" u="sng"/>
          </a:p>
          <a:p>
            <a:r>
              <a:rPr lang="en-US" sz="2400" u="sng"/>
              <a:t>Net Production-</a:t>
            </a:r>
            <a:r>
              <a:rPr lang="en-US" sz="2400"/>
              <a:t> GP – energy used in respiration.</a:t>
            </a:r>
          </a:p>
          <a:p>
            <a:r>
              <a:rPr lang="en-US" sz="2400" u="sng"/>
              <a:t>Biomass-</a:t>
            </a:r>
            <a:r>
              <a:rPr lang="en-US" sz="2400"/>
              <a:t> living (and recently dead) biological material which can be used as energy.</a:t>
            </a:r>
            <a:endParaRPr lang="en-US" sz="2400" u="sng"/>
          </a:p>
        </p:txBody>
      </p:sp>
      <p:sp>
        <p:nvSpPr>
          <p:cNvPr id="1224708" name="Rectangle 4"/>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F344A6C7-DDD5-4C98-8E40-229C329EEC26}" type="slidenum">
              <a:rPr lang="en-US"/>
              <a:pPr/>
              <a:t>106</a:t>
            </a:fld>
            <a:endParaRPr lang="en-US"/>
          </a:p>
        </p:txBody>
      </p:sp>
      <p:pic>
        <p:nvPicPr>
          <p:cNvPr id="1224709" name="Picture 5" descr="types-of-bioma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752600"/>
            <a:ext cx="3810000" cy="4029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03460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5730" name="Rectangle 2"/>
          <p:cNvSpPr>
            <a:spLocks noGrp="1" noChangeArrowheads="1"/>
          </p:cNvSpPr>
          <p:nvPr>
            <p:ph type="title"/>
          </p:nvPr>
        </p:nvSpPr>
        <p:spPr/>
        <p:txBody>
          <a:bodyPr/>
          <a:lstStyle/>
          <a:p>
            <a:r>
              <a:rPr lang="en-US" sz="3200"/>
              <a:t>G.2.2 Calculate values for Gross Production and Net Production.</a:t>
            </a:r>
          </a:p>
        </p:txBody>
      </p:sp>
      <p:sp>
        <p:nvSpPr>
          <p:cNvPr id="1225731" name="Rectangle 3"/>
          <p:cNvSpPr>
            <a:spLocks noGrp="1" noChangeArrowheads="1"/>
          </p:cNvSpPr>
          <p:nvPr>
            <p:ph type="body" sz="half" idx="1"/>
          </p:nvPr>
        </p:nvSpPr>
        <p:spPr>
          <a:xfrm>
            <a:off x="914400" y="1828800"/>
            <a:ext cx="3810000" cy="4302125"/>
          </a:xfrm>
        </p:spPr>
        <p:txBody>
          <a:bodyPr/>
          <a:lstStyle/>
          <a:p>
            <a:r>
              <a:rPr lang="en-US" sz="2400"/>
              <a:t>GP = gross production</a:t>
            </a:r>
          </a:p>
          <a:p>
            <a:r>
              <a:rPr lang="en-US" sz="2400"/>
              <a:t>R = respiration</a:t>
            </a:r>
          </a:p>
          <a:p>
            <a:r>
              <a:rPr lang="en-US" sz="2400"/>
              <a:t>NP = net production</a:t>
            </a:r>
          </a:p>
          <a:p>
            <a:pPr>
              <a:buFont typeface="Wingdings" pitchFamily="2" charset="2"/>
              <a:buNone/>
            </a:pPr>
            <a:endParaRPr lang="en-US" sz="2400"/>
          </a:p>
          <a:p>
            <a:pPr>
              <a:buFont typeface="Wingdings" pitchFamily="2" charset="2"/>
              <a:buNone/>
            </a:pPr>
            <a:r>
              <a:rPr lang="en-US" sz="3600"/>
              <a:t>	GP – R = NP</a:t>
            </a:r>
          </a:p>
        </p:txBody>
      </p:sp>
      <p:pic>
        <p:nvPicPr>
          <p:cNvPr id="1225732" name="Picture 4" descr="CCyc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7038" y="1808419"/>
            <a:ext cx="3809524" cy="41142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A8BC609-8169-465F-9569-30D3FE617E19}" type="slidenum">
              <a:rPr lang="en-US"/>
              <a:pPr/>
              <a:t>107</a:t>
            </a:fld>
            <a:endParaRPr lang="en-US"/>
          </a:p>
        </p:txBody>
      </p:sp>
    </p:spTree>
    <p:extLst>
      <p:ext uri="{BB962C8B-B14F-4D97-AF65-F5344CB8AC3E}">
        <p14:creationId xmlns:p14="http://schemas.microsoft.com/office/powerpoint/2010/main" val="169096652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754" name="Rectangle 2"/>
          <p:cNvSpPr>
            <a:spLocks noGrp="1" noChangeArrowheads="1"/>
          </p:cNvSpPr>
          <p:nvPr>
            <p:ph type="title"/>
          </p:nvPr>
        </p:nvSpPr>
        <p:spPr/>
        <p:txBody>
          <a:bodyPr>
            <a:normAutofit fontScale="90000"/>
          </a:bodyPr>
          <a:lstStyle/>
          <a:p>
            <a:r>
              <a:rPr lang="en-US" sz="3200"/>
              <a:t>G.2.3 Discuss the difficulties of classifying organisms into trophic levels.</a:t>
            </a:r>
            <a:br>
              <a:rPr lang="en-US" sz="3200"/>
            </a:br>
            <a:endParaRPr lang="en-US" sz="3200"/>
          </a:p>
        </p:txBody>
      </p:sp>
      <p:sp>
        <p:nvSpPr>
          <p:cNvPr id="1226755" name="Rectangle 3"/>
          <p:cNvSpPr>
            <a:spLocks noGrp="1" noChangeArrowheads="1"/>
          </p:cNvSpPr>
          <p:nvPr>
            <p:ph type="body" sz="half" idx="1"/>
          </p:nvPr>
        </p:nvSpPr>
        <p:spPr/>
        <p:txBody>
          <a:bodyPr/>
          <a:lstStyle/>
          <a:p>
            <a:r>
              <a:rPr lang="en-US" sz="2400"/>
              <a:t>Some organisms have roles at multiple trophic levels.</a:t>
            </a:r>
          </a:p>
        </p:txBody>
      </p:sp>
      <p:sp>
        <p:nvSpPr>
          <p:cNvPr id="1226757" name="Rectangle 5"/>
          <p:cNvSpPr>
            <a:spLocks noGrp="1" noChangeArrowheads="1"/>
          </p:cNvSpPr>
          <p:nvPr>
            <p:ph sz="quarter" idx="2"/>
          </p:nvPr>
        </p:nvSpPr>
        <p:spPr/>
        <p:txBody>
          <a:bodyPr/>
          <a:lstStyle/>
          <a:p>
            <a:endParaRPr lang="en-US" sz="2000"/>
          </a:p>
        </p:txBody>
      </p:sp>
      <p:pic>
        <p:nvPicPr>
          <p:cNvPr id="1226756" name="Picture 4" descr="ecosystemmodel"/>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2819400" y="2520950"/>
            <a:ext cx="5257800" cy="3829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8F1593C3-56B4-406F-93E1-E66B86F5168C}" type="slidenum">
              <a:rPr lang="en-US"/>
              <a:pPr/>
              <a:t>108</a:t>
            </a:fld>
            <a:endParaRPr lang="en-US"/>
          </a:p>
        </p:txBody>
      </p:sp>
    </p:spTree>
    <p:extLst>
      <p:ext uri="{BB962C8B-B14F-4D97-AF65-F5344CB8AC3E}">
        <p14:creationId xmlns:p14="http://schemas.microsoft.com/office/powerpoint/2010/main" val="21008495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778" name="Rectangle 2"/>
          <p:cNvSpPr>
            <a:spLocks noGrp="1" noChangeArrowheads="1"/>
          </p:cNvSpPr>
          <p:nvPr>
            <p:ph type="title"/>
          </p:nvPr>
        </p:nvSpPr>
        <p:spPr/>
        <p:txBody>
          <a:bodyPr/>
          <a:lstStyle/>
          <a:p>
            <a:r>
              <a:rPr lang="en-US" sz="2800"/>
              <a:t>G.2.4 Explain the small biomass and low numbers of organisms in higher trophic levels.</a:t>
            </a:r>
          </a:p>
        </p:txBody>
      </p:sp>
      <p:sp>
        <p:nvSpPr>
          <p:cNvPr id="1227779" name="Rectangle 3"/>
          <p:cNvSpPr>
            <a:spLocks noGrp="1" noChangeArrowheads="1"/>
          </p:cNvSpPr>
          <p:nvPr>
            <p:ph type="body" sz="half" idx="1"/>
          </p:nvPr>
        </p:nvSpPr>
        <p:spPr>
          <a:xfrm>
            <a:off x="914400" y="1600200"/>
            <a:ext cx="7315200" cy="1981200"/>
          </a:xfrm>
        </p:spPr>
        <p:txBody>
          <a:bodyPr/>
          <a:lstStyle/>
          <a:p>
            <a:r>
              <a:rPr lang="en-US" sz="2400"/>
              <a:t>Approximately 90% of energy is lost between each trophic level.</a:t>
            </a:r>
          </a:p>
        </p:txBody>
      </p:sp>
      <p:pic>
        <p:nvPicPr>
          <p:cNvPr id="1227780" name="Picture 4" descr="energy_transf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676400" y="2514600"/>
            <a:ext cx="5638800" cy="40433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F615B319-AA43-4C00-8D88-BF26074C85AF}" type="slidenum">
              <a:rPr lang="en-US"/>
              <a:pPr/>
              <a:t>109</a:t>
            </a:fld>
            <a:endParaRPr lang="en-US"/>
          </a:p>
        </p:txBody>
      </p:sp>
    </p:spTree>
    <p:extLst>
      <p:ext uri="{BB962C8B-B14F-4D97-AF65-F5344CB8AC3E}">
        <p14:creationId xmlns:p14="http://schemas.microsoft.com/office/powerpoint/2010/main" val="3153040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r>
              <a:rPr lang="en-US" sz="3200"/>
              <a:t>D.2.1 Define allele frequency and gene pool</a:t>
            </a:r>
          </a:p>
        </p:txBody>
      </p:sp>
      <p:sp>
        <p:nvSpPr>
          <p:cNvPr id="797699" name="Rectangle 3"/>
          <p:cNvSpPr>
            <a:spLocks noGrp="1" noChangeArrowheads="1"/>
          </p:cNvSpPr>
          <p:nvPr>
            <p:ph type="body" sz="half" idx="1"/>
          </p:nvPr>
        </p:nvSpPr>
        <p:spPr>
          <a:xfrm>
            <a:off x="762000" y="1752600"/>
            <a:ext cx="3810000" cy="4530725"/>
          </a:xfrm>
        </p:spPr>
        <p:txBody>
          <a:bodyPr/>
          <a:lstStyle/>
          <a:p>
            <a:r>
              <a:rPr lang="en-US" sz="2000" u="sng"/>
              <a:t>Allele frequency-</a:t>
            </a:r>
            <a:r>
              <a:rPr lang="en-US" sz="2000"/>
              <a:t> the percentage with which a specific allele is found in a population.</a:t>
            </a:r>
          </a:p>
          <a:p>
            <a:pPr>
              <a:buFont typeface="Wingdings" pitchFamily="2" charset="2"/>
              <a:buNone/>
            </a:pPr>
            <a:endParaRPr lang="en-US" sz="2000"/>
          </a:p>
          <a:p>
            <a:r>
              <a:rPr lang="en-US" sz="2000" u="sng"/>
              <a:t>Gene Pool-</a:t>
            </a:r>
            <a:r>
              <a:rPr lang="en-US" sz="2000"/>
              <a:t> the sum total of all alleles present in all populations of a particular species.</a:t>
            </a:r>
          </a:p>
        </p:txBody>
      </p:sp>
      <p:pic>
        <p:nvPicPr>
          <p:cNvPr id="797701" name="Picture 5" descr="popula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1905000"/>
            <a:ext cx="4343400" cy="3495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A8D37A4E-6E0B-4B72-952D-82D41FCF342E}" type="slidenum">
              <a:rPr lang="en-US"/>
              <a:pPr/>
              <a:t>11</a:t>
            </a:fld>
            <a:endParaRPr lang="en-US"/>
          </a:p>
        </p:txBody>
      </p:sp>
    </p:spTree>
    <p:extLst>
      <p:ext uri="{BB962C8B-B14F-4D97-AF65-F5344CB8AC3E}">
        <p14:creationId xmlns:p14="http://schemas.microsoft.com/office/powerpoint/2010/main" val="279018480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02" name="Rectangle 2"/>
          <p:cNvSpPr>
            <a:spLocks noGrp="1" noChangeArrowheads="1"/>
          </p:cNvSpPr>
          <p:nvPr>
            <p:ph type="title"/>
          </p:nvPr>
        </p:nvSpPr>
        <p:spPr/>
        <p:txBody>
          <a:bodyPr/>
          <a:lstStyle/>
          <a:p>
            <a:r>
              <a:rPr lang="en-US" sz="3200"/>
              <a:t>G.2.5 Construct a pyramid of energy, given appropriate information</a:t>
            </a:r>
          </a:p>
        </p:txBody>
      </p:sp>
      <p:sp>
        <p:nvSpPr>
          <p:cNvPr id="1228803" name="Rectangle 3"/>
          <p:cNvSpPr>
            <a:spLocks noGrp="1" noChangeArrowheads="1"/>
          </p:cNvSpPr>
          <p:nvPr>
            <p:ph type="body" sz="half" idx="1"/>
          </p:nvPr>
        </p:nvSpPr>
        <p:spPr/>
        <p:txBody>
          <a:bodyPr/>
          <a:lstStyle/>
          <a:p>
            <a:r>
              <a:rPr lang="en-US" sz="2400"/>
              <a:t>Units: KJ m</a:t>
            </a:r>
            <a:r>
              <a:rPr lang="en-US" sz="2400" baseline="30000"/>
              <a:t>-2</a:t>
            </a:r>
            <a:r>
              <a:rPr lang="en-US" sz="2400"/>
              <a:t>yr</a:t>
            </a:r>
            <a:r>
              <a:rPr lang="en-US" sz="2400" baseline="30000"/>
              <a:t>-1</a:t>
            </a:r>
          </a:p>
        </p:txBody>
      </p:sp>
      <p:pic>
        <p:nvPicPr>
          <p:cNvPr id="1228804" name="Picture 4" descr="770trophicpyrami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62400" y="1828800"/>
            <a:ext cx="4419600" cy="43846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710DBEC0-97F7-4C4C-989A-7F9A2CB758DC}" type="slidenum">
              <a:rPr lang="en-US"/>
              <a:pPr/>
              <a:t>110</a:t>
            </a:fld>
            <a:endParaRPr lang="en-US"/>
          </a:p>
        </p:txBody>
      </p:sp>
    </p:spTree>
    <p:extLst>
      <p:ext uri="{BB962C8B-B14F-4D97-AF65-F5344CB8AC3E}">
        <p14:creationId xmlns:p14="http://schemas.microsoft.com/office/powerpoint/2010/main" val="98155672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26" name="Rectangle 2"/>
          <p:cNvSpPr>
            <a:spLocks noGrp="1" noChangeArrowheads="1"/>
          </p:cNvSpPr>
          <p:nvPr>
            <p:ph type="title"/>
          </p:nvPr>
        </p:nvSpPr>
        <p:spPr/>
        <p:txBody>
          <a:bodyPr/>
          <a:lstStyle/>
          <a:p>
            <a:r>
              <a:rPr lang="en-US" sz="2800"/>
              <a:t>G.2.6 Distinguish between primary and secondary succession, using an example of each.</a:t>
            </a:r>
          </a:p>
        </p:txBody>
      </p:sp>
      <p:sp>
        <p:nvSpPr>
          <p:cNvPr id="1229827" name="Rectangle 3"/>
          <p:cNvSpPr>
            <a:spLocks noGrp="1" noChangeArrowheads="1"/>
          </p:cNvSpPr>
          <p:nvPr>
            <p:ph type="body" sz="half" idx="1"/>
          </p:nvPr>
        </p:nvSpPr>
        <p:spPr>
          <a:xfrm>
            <a:off x="685800" y="1600200"/>
            <a:ext cx="4038600" cy="4530725"/>
          </a:xfrm>
        </p:spPr>
        <p:txBody>
          <a:bodyPr/>
          <a:lstStyle/>
          <a:p>
            <a:r>
              <a:rPr lang="en-US" sz="2400" u="sng"/>
              <a:t>Primary Succession-</a:t>
            </a:r>
            <a:r>
              <a:rPr lang="en-US" sz="2400"/>
              <a:t> the predictable, orderly changes in an ecosystem, starting from a point of no life.</a:t>
            </a:r>
          </a:p>
          <a:p>
            <a:pPr>
              <a:buFont typeface="Wingdings" pitchFamily="2" charset="2"/>
              <a:buNone/>
            </a:pPr>
            <a:endParaRPr lang="en-US" sz="2400"/>
          </a:p>
          <a:p>
            <a:r>
              <a:rPr lang="en-US" sz="2400" u="sng"/>
              <a:t>Secondary Succession-</a:t>
            </a:r>
            <a:r>
              <a:rPr lang="en-US" sz="2400"/>
              <a:t> similar, but occurring in an existing ecosystem after a disturbance.</a:t>
            </a:r>
          </a:p>
          <a:p>
            <a:pPr>
              <a:buFont typeface="Wingdings" pitchFamily="2" charset="2"/>
              <a:buNone/>
            </a:pPr>
            <a:endParaRPr lang="en-US" sz="2400"/>
          </a:p>
        </p:txBody>
      </p:sp>
      <p:sp>
        <p:nvSpPr>
          <p:cNvPr id="1229828" name="Rectangle 4"/>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B20377A1-EF25-484A-9984-AEA1740DE239}" type="slidenum">
              <a:rPr lang="en-US"/>
              <a:pPr/>
              <a:t>111</a:t>
            </a:fld>
            <a:endParaRPr lang="en-US"/>
          </a:p>
        </p:txBody>
      </p:sp>
      <p:pic>
        <p:nvPicPr>
          <p:cNvPr id="1229829" name="Picture 5" descr="desertisl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905000"/>
            <a:ext cx="3784600" cy="403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7588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850" name="Rectangle 2"/>
          <p:cNvSpPr>
            <a:spLocks noGrp="1" noChangeArrowheads="1"/>
          </p:cNvSpPr>
          <p:nvPr>
            <p:ph type="title"/>
          </p:nvPr>
        </p:nvSpPr>
        <p:spPr/>
        <p:txBody>
          <a:bodyPr/>
          <a:lstStyle/>
          <a:p>
            <a:r>
              <a:rPr lang="en-US" sz="2800"/>
              <a:t>G.2.7 Outline the changes in species diversity and production during primary succession.</a:t>
            </a:r>
          </a:p>
        </p:txBody>
      </p:sp>
      <p:sp>
        <p:nvSpPr>
          <p:cNvPr id="1230851" name="Rectangle 3"/>
          <p:cNvSpPr>
            <a:spLocks noGrp="1" noChangeArrowheads="1"/>
          </p:cNvSpPr>
          <p:nvPr>
            <p:ph type="body" sz="half" idx="1"/>
          </p:nvPr>
        </p:nvSpPr>
        <p:spPr>
          <a:xfrm>
            <a:off x="914400" y="1600200"/>
            <a:ext cx="6705600" cy="1447800"/>
          </a:xfrm>
        </p:spPr>
        <p:txBody>
          <a:bodyPr/>
          <a:lstStyle/>
          <a:p>
            <a:r>
              <a:rPr lang="en-US" sz="2400"/>
              <a:t>Pioneer community</a:t>
            </a:r>
            <a:r>
              <a:rPr lang="en-US" sz="2400">
                <a:sym typeface="Wingdings" pitchFamily="2" charset="2"/>
              </a:rPr>
              <a:t>herbs/shrubssmall trees large, woodland trees.</a:t>
            </a:r>
            <a:endParaRPr lang="en-US" sz="2400"/>
          </a:p>
        </p:txBody>
      </p:sp>
      <p:sp>
        <p:nvSpPr>
          <p:cNvPr id="1230852" name="Rectangle 4"/>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301E02CE-4314-41F5-BC6C-FB439DAE2A4D}" type="slidenum">
              <a:rPr lang="en-US"/>
              <a:pPr/>
              <a:t>112</a:t>
            </a:fld>
            <a:endParaRPr lang="en-US"/>
          </a:p>
        </p:txBody>
      </p:sp>
      <p:pic>
        <p:nvPicPr>
          <p:cNvPr id="1230853" name="Picture 5" descr="0850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565400"/>
            <a:ext cx="5715000" cy="429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55477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874" name="Rectangle 2"/>
          <p:cNvSpPr>
            <a:spLocks noGrp="1" noChangeArrowheads="1"/>
          </p:cNvSpPr>
          <p:nvPr>
            <p:ph type="title"/>
          </p:nvPr>
        </p:nvSpPr>
        <p:spPr/>
        <p:txBody>
          <a:bodyPr>
            <a:normAutofit fontScale="90000"/>
          </a:bodyPr>
          <a:lstStyle/>
          <a:p>
            <a:r>
              <a:rPr lang="en-US" sz="2400"/>
              <a:t>G.2.8 Explain the effects of living organisms on the abiotic environment, with reference to the changes occurring during primary succession.</a:t>
            </a:r>
            <a:br>
              <a:rPr lang="en-US" sz="2400"/>
            </a:br>
            <a:endParaRPr lang="en-US" sz="2400"/>
          </a:p>
        </p:txBody>
      </p:sp>
      <p:sp>
        <p:nvSpPr>
          <p:cNvPr id="1231875" name="Rectangle 3"/>
          <p:cNvSpPr>
            <a:spLocks noGrp="1" noChangeArrowheads="1"/>
          </p:cNvSpPr>
          <p:nvPr>
            <p:ph type="body" sz="half" idx="1"/>
          </p:nvPr>
        </p:nvSpPr>
        <p:spPr>
          <a:xfrm>
            <a:off x="914400" y="2057400"/>
            <a:ext cx="3810000" cy="4073525"/>
          </a:xfrm>
        </p:spPr>
        <p:txBody>
          <a:bodyPr/>
          <a:lstStyle/>
          <a:p>
            <a:r>
              <a:rPr lang="en-US" sz="2400"/>
              <a:t>1) Soil development</a:t>
            </a:r>
          </a:p>
          <a:p>
            <a:r>
              <a:rPr lang="en-US" sz="2400"/>
              <a:t>2) Accumulation of minerals</a:t>
            </a:r>
          </a:p>
          <a:p>
            <a:r>
              <a:rPr lang="en-US" sz="2400"/>
              <a:t>3) Reduced erosion</a:t>
            </a:r>
          </a:p>
        </p:txBody>
      </p:sp>
      <p:pic>
        <p:nvPicPr>
          <p:cNvPr id="1231876" name="Picture 4" descr="soil-erosion-1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3886200"/>
            <a:ext cx="3810000" cy="2568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E47A3D32-E354-4C66-BE2D-F1D4B66A7239}" type="slidenum">
              <a:rPr lang="en-US"/>
              <a:pPr/>
              <a:t>113</a:t>
            </a:fld>
            <a:endParaRPr lang="en-US"/>
          </a:p>
        </p:txBody>
      </p:sp>
    </p:spTree>
    <p:extLst>
      <p:ext uri="{BB962C8B-B14F-4D97-AF65-F5344CB8AC3E}">
        <p14:creationId xmlns:p14="http://schemas.microsoft.com/office/powerpoint/2010/main" val="27572888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898" name="Rectangle 2"/>
          <p:cNvSpPr>
            <a:spLocks noGrp="1" noChangeArrowheads="1"/>
          </p:cNvSpPr>
          <p:nvPr>
            <p:ph type="title"/>
          </p:nvPr>
        </p:nvSpPr>
        <p:spPr/>
        <p:txBody>
          <a:bodyPr/>
          <a:lstStyle/>
          <a:p>
            <a:r>
              <a:rPr lang="en-US" sz="3200"/>
              <a:t>G.2.9 Distinguish between biome and biosphere. </a:t>
            </a:r>
          </a:p>
        </p:txBody>
      </p:sp>
      <p:sp>
        <p:nvSpPr>
          <p:cNvPr id="1232899" name="Rectangle 3"/>
          <p:cNvSpPr>
            <a:spLocks noGrp="1" noChangeArrowheads="1"/>
          </p:cNvSpPr>
          <p:nvPr>
            <p:ph type="body" sz="half" idx="1"/>
          </p:nvPr>
        </p:nvSpPr>
        <p:spPr>
          <a:xfrm>
            <a:off x="914400" y="1600200"/>
            <a:ext cx="7315200" cy="1600200"/>
          </a:xfrm>
        </p:spPr>
        <p:txBody>
          <a:bodyPr/>
          <a:lstStyle/>
          <a:p>
            <a:r>
              <a:rPr lang="en-US" sz="2400" u="sng"/>
              <a:t>Biosphere-</a:t>
            </a:r>
            <a:r>
              <a:rPr lang="en-US" sz="2400"/>
              <a:t> the total of all ecosystems on Earth.</a:t>
            </a:r>
          </a:p>
          <a:p>
            <a:r>
              <a:rPr lang="en-US" sz="2400" u="sng"/>
              <a:t>Biome-</a:t>
            </a:r>
            <a:r>
              <a:rPr lang="en-US" sz="2400"/>
              <a:t> a geographically defined area with similar climate conditions and community members.</a:t>
            </a:r>
          </a:p>
        </p:txBody>
      </p:sp>
      <p:pic>
        <p:nvPicPr>
          <p:cNvPr id="1232900" name="Picture 4" descr="biomes_map"/>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24000" y="3124200"/>
            <a:ext cx="5867400" cy="3754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675CDDE0-5B9A-4D29-B4E8-6DD9326AF62D}" type="slidenum">
              <a:rPr lang="en-US"/>
              <a:pPr/>
              <a:t>114</a:t>
            </a:fld>
            <a:endParaRPr lang="en-US"/>
          </a:p>
        </p:txBody>
      </p:sp>
    </p:spTree>
    <p:extLst>
      <p:ext uri="{BB962C8B-B14F-4D97-AF65-F5344CB8AC3E}">
        <p14:creationId xmlns:p14="http://schemas.microsoft.com/office/powerpoint/2010/main" val="424447130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ChangeArrowheads="1"/>
          </p:cNvSpPr>
          <p:nvPr>
            <p:ph type="title"/>
          </p:nvPr>
        </p:nvSpPr>
        <p:spPr/>
        <p:txBody>
          <a:bodyPr/>
          <a:lstStyle/>
          <a:p>
            <a:r>
              <a:rPr lang="en-US" sz="2800"/>
              <a:t>G.2 10 Explain how rainfall and temperature affect the distribution of biomes.</a:t>
            </a:r>
          </a:p>
        </p:txBody>
      </p:sp>
      <p:pic>
        <p:nvPicPr>
          <p:cNvPr id="1233923" name="Picture 3" descr="climograph2_national_drought%20_mitigation_cente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619125" y="2659856"/>
            <a:ext cx="3333750" cy="2343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3924" name="Picture 4" descr="image00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4419600" y="2267808"/>
            <a:ext cx="3657600" cy="312724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2"/>
          </p:nvPr>
        </p:nvSpPr>
        <p:spPr/>
        <p:txBody>
          <a:bodyPr/>
          <a:lstStyle/>
          <a:p>
            <a:fld id="{30D57B4A-E0BB-4953-A93E-398F7C09E0DC}" type="slidenum">
              <a:rPr lang="en-US"/>
              <a:pPr/>
              <a:t>115</a:t>
            </a:fld>
            <a:endParaRPr lang="en-US"/>
          </a:p>
        </p:txBody>
      </p:sp>
      <p:sp>
        <p:nvSpPr>
          <p:cNvPr id="1233925" name="Rectangle 5"/>
          <p:cNvSpPr>
            <a:spLocks noGrp="1" noChangeArrowheads="1"/>
          </p:cNvSpPr>
          <p:nvPr>
            <p:ph type="body" idx="4294967295"/>
          </p:nvPr>
        </p:nvSpPr>
        <p:spPr>
          <a:xfrm>
            <a:off x="0" y="1600200"/>
            <a:ext cx="8229600" cy="4525963"/>
          </a:xfrm>
        </p:spPr>
        <p:txBody>
          <a:bodyPr/>
          <a:lstStyle/>
          <a:p>
            <a:r>
              <a:rPr lang="en-US" sz="2400" u="sng"/>
              <a:t>Skill-</a:t>
            </a:r>
            <a:r>
              <a:rPr lang="en-US" sz="2400"/>
              <a:t> be able to interpret a climograph.</a:t>
            </a:r>
          </a:p>
        </p:txBody>
      </p:sp>
    </p:spTree>
    <p:extLst>
      <p:ext uri="{BB962C8B-B14F-4D97-AF65-F5344CB8AC3E}">
        <p14:creationId xmlns:p14="http://schemas.microsoft.com/office/powerpoint/2010/main" val="258004890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946" name="Rectangle 2"/>
          <p:cNvSpPr>
            <a:spLocks noGrp="1" noChangeArrowheads="1"/>
          </p:cNvSpPr>
          <p:nvPr>
            <p:ph type="title"/>
          </p:nvPr>
        </p:nvSpPr>
        <p:spPr>
          <a:xfrm>
            <a:off x="914400" y="0"/>
            <a:ext cx="8001000" cy="1420813"/>
          </a:xfrm>
        </p:spPr>
        <p:txBody>
          <a:bodyPr/>
          <a:lstStyle/>
          <a:p>
            <a:r>
              <a:rPr lang="en-US" sz="2800"/>
              <a:t>G.2.11a Outline the characteristics of six major biomes with regard to: 1) temperature, 2) moisture and 3) vegetation.</a:t>
            </a:r>
          </a:p>
        </p:txBody>
      </p:sp>
      <p:sp>
        <p:nvSpPr>
          <p:cNvPr id="1234947" name="Rectangle 3"/>
          <p:cNvSpPr>
            <a:spLocks noGrp="1" noChangeArrowheads="1"/>
          </p:cNvSpPr>
          <p:nvPr>
            <p:ph idx="1"/>
          </p:nvPr>
        </p:nvSpPr>
        <p:spPr/>
        <p:txBody>
          <a:bodyPr>
            <a:normAutofit lnSpcReduction="10000"/>
          </a:bodyPr>
          <a:lstStyle/>
          <a:p>
            <a:r>
              <a:rPr lang="en-US" u="sng"/>
              <a:t>Desert-</a:t>
            </a:r>
            <a:r>
              <a:rPr lang="en-US"/>
              <a:t> extreme highs and lows in temp, low moisture, little vegetation (Xerophytes)</a:t>
            </a:r>
          </a:p>
          <a:p>
            <a:endParaRPr lang="en-US"/>
          </a:p>
          <a:p>
            <a:endParaRPr lang="en-US"/>
          </a:p>
          <a:p>
            <a:r>
              <a:rPr lang="en-US" u="sng"/>
              <a:t>Grassland-</a:t>
            </a:r>
            <a:r>
              <a:rPr lang="en-US"/>
              <a:t> mild to high, med to low, grass</a:t>
            </a:r>
          </a:p>
          <a:p>
            <a:endParaRPr lang="en-US"/>
          </a:p>
          <a:p>
            <a:endParaRPr lang="en-US"/>
          </a:p>
          <a:p>
            <a:r>
              <a:rPr lang="en-US" u="sng"/>
              <a:t>Shrubland-</a:t>
            </a:r>
            <a:r>
              <a:rPr lang="en-US"/>
              <a:t> moderate, dry, shrubs</a:t>
            </a:r>
          </a:p>
        </p:txBody>
      </p:sp>
      <p:sp>
        <p:nvSpPr>
          <p:cNvPr id="4" name="Slide Number Placeholder 3"/>
          <p:cNvSpPr>
            <a:spLocks noGrp="1"/>
          </p:cNvSpPr>
          <p:nvPr>
            <p:ph type="sldNum" sz="quarter" idx="12"/>
          </p:nvPr>
        </p:nvSpPr>
        <p:spPr/>
        <p:txBody>
          <a:bodyPr/>
          <a:lstStyle/>
          <a:p>
            <a:fld id="{3EEE5310-91FD-41B5-B9E1-C05682C8270F}" type="slidenum">
              <a:rPr lang="en-US"/>
              <a:pPr/>
              <a:t>116</a:t>
            </a:fld>
            <a:endParaRPr lang="en-US"/>
          </a:p>
        </p:txBody>
      </p:sp>
    </p:spTree>
    <p:extLst>
      <p:ext uri="{BB962C8B-B14F-4D97-AF65-F5344CB8AC3E}">
        <p14:creationId xmlns:p14="http://schemas.microsoft.com/office/powerpoint/2010/main" val="229379990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5970" name="Rectangle 2"/>
          <p:cNvSpPr>
            <a:spLocks noGrp="1" noChangeArrowheads="1"/>
          </p:cNvSpPr>
          <p:nvPr>
            <p:ph type="title"/>
          </p:nvPr>
        </p:nvSpPr>
        <p:spPr/>
        <p:txBody>
          <a:bodyPr>
            <a:normAutofit fontScale="90000"/>
          </a:bodyPr>
          <a:lstStyle/>
          <a:p>
            <a:r>
              <a:rPr lang="en-US" sz="2800"/>
              <a:t>G.2.11b Outline the characteristics of six major biomes with regard to: 1) temperature, 2) moisture and 3) vegetation.</a:t>
            </a:r>
          </a:p>
        </p:txBody>
      </p:sp>
      <p:sp>
        <p:nvSpPr>
          <p:cNvPr id="1235971" name="Rectangle 3"/>
          <p:cNvSpPr>
            <a:spLocks noGrp="1" noChangeArrowheads="1"/>
          </p:cNvSpPr>
          <p:nvPr>
            <p:ph idx="1"/>
          </p:nvPr>
        </p:nvSpPr>
        <p:spPr>
          <a:xfrm>
            <a:off x="838200" y="1447800"/>
            <a:ext cx="7772400" cy="4953000"/>
          </a:xfrm>
        </p:spPr>
        <p:txBody>
          <a:bodyPr>
            <a:normAutofit lnSpcReduction="10000"/>
          </a:bodyPr>
          <a:lstStyle/>
          <a:p>
            <a:pPr>
              <a:buFont typeface="Wingdings" pitchFamily="2" charset="2"/>
              <a:buNone/>
            </a:pPr>
            <a:r>
              <a:rPr lang="en-US"/>
              <a:t> </a:t>
            </a:r>
          </a:p>
          <a:p>
            <a:r>
              <a:rPr lang="en-US" u="sng"/>
              <a:t>Temperate deciduous forest-</a:t>
            </a:r>
            <a:r>
              <a:rPr lang="en-US"/>
              <a:t> seasonal fluctuations, seasonal variations, deciduous</a:t>
            </a:r>
          </a:p>
          <a:p>
            <a:endParaRPr lang="en-US"/>
          </a:p>
          <a:p>
            <a:pPr>
              <a:buFont typeface="Wingdings" pitchFamily="2" charset="2"/>
              <a:buNone/>
            </a:pPr>
            <a:endParaRPr lang="en-US" u="sng"/>
          </a:p>
          <a:p>
            <a:r>
              <a:rPr lang="en-US" u="sng"/>
              <a:t>Tropical rainforest-</a:t>
            </a:r>
            <a:r>
              <a:rPr lang="en-US"/>
              <a:t> high, high, diverse</a:t>
            </a:r>
          </a:p>
          <a:p>
            <a:endParaRPr lang="en-US"/>
          </a:p>
          <a:p>
            <a:pPr>
              <a:buFont typeface="Wingdings" pitchFamily="2" charset="2"/>
              <a:buNone/>
            </a:pPr>
            <a:endParaRPr lang="en-US"/>
          </a:p>
          <a:p>
            <a:r>
              <a:rPr lang="en-US" u="sng"/>
              <a:t>Tundra</a:t>
            </a:r>
            <a:r>
              <a:rPr lang="en-US"/>
              <a:t>- low, low, alpine, no trees</a:t>
            </a:r>
          </a:p>
        </p:txBody>
      </p:sp>
      <p:sp>
        <p:nvSpPr>
          <p:cNvPr id="4" name="Slide Number Placeholder 3"/>
          <p:cNvSpPr>
            <a:spLocks noGrp="1"/>
          </p:cNvSpPr>
          <p:nvPr>
            <p:ph type="sldNum" sz="quarter" idx="12"/>
          </p:nvPr>
        </p:nvSpPr>
        <p:spPr/>
        <p:txBody>
          <a:bodyPr/>
          <a:lstStyle/>
          <a:p>
            <a:fld id="{B59EB748-1AC8-43A1-AA59-C9629A834898}" type="slidenum">
              <a:rPr lang="en-US"/>
              <a:pPr/>
              <a:t>117</a:t>
            </a:fld>
            <a:endParaRPr lang="en-US"/>
          </a:p>
        </p:txBody>
      </p:sp>
    </p:spTree>
    <p:extLst>
      <p:ext uri="{BB962C8B-B14F-4D97-AF65-F5344CB8AC3E}">
        <p14:creationId xmlns:p14="http://schemas.microsoft.com/office/powerpoint/2010/main" val="306961962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994" name="Rectangle 2"/>
          <p:cNvSpPr>
            <a:spLocks noGrp="1" noChangeArrowheads="1"/>
          </p:cNvSpPr>
          <p:nvPr>
            <p:ph type="ctrTitle"/>
          </p:nvPr>
        </p:nvSpPr>
        <p:spPr>
          <a:xfrm>
            <a:off x="2057400" y="1143000"/>
            <a:ext cx="6324600" cy="2209800"/>
          </a:xfrm>
        </p:spPr>
        <p:txBody>
          <a:bodyPr/>
          <a:lstStyle/>
          <a:p>
            <a:r>
              <a:rPr lang="en-US" sz="5400"/>
              <a:t>Option G</a:t>
            </a:r>
          </a:p>
        </p:txBody>
      </p:sp>
      <p:sp>
        <p:nvSpPr>
          <p:cNvPr id="1236995" name="Rectangle 3"/>
          <p:cNvSpPr>
            <a:spLocks noGrp="1" noChangeArrowheads="1"/>
          </p:cNvSpPr>
          <p:nvPr>
            <p:ph type="subTitle" idx="1"/>
          </p:nvPr>
        </p:nvSpPr>
        <p:spPr>
          <a:xfrm>
            <a:off x="1371600" y="3962400"/>
            <a:ext cx="7391400" cy="1447800"/>
          </a:xfrm>
        </p:spPr>
        <p:txBody>
          <a:bodyPr/>
          <a:lstStyle/>
          <a:p>
            <a:pPr algn="l">
              <a:lnSpc>
                <a:spcPct val="80000"/>
              </a:lnSpc>
            </a:pPr>
            <a:r>
              <a:rPr lang="en-US" sz="3200"/>
              <a:t>G.3 Impacts of Humans on Ecosystems</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71B55E4F-72A3-4E7D-B592-91540970251D}" type="slidenum">
              <a:rPr lang="en-US"/>
              <a:pPr/>
              <a:t>118</a:t>
            </a:fld>
            <a:endParaRPr lang="en-US"/>
          </a:p>
        </p:txBody>
      </p:sp>
    </p:spTree>
    <p:extLst>
      <p:ext uri="{BB962C8B-B14F-4D97-AF65-F5344CB8AC3E}">
        <p14:creationId xmlns:p14="http://schemas.microsoft.com/office/powerpoint/2010/main" val="113193565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42" name="Rectangle 2"/>
          <p:cNvSpPr>
            <a:spLocks noGrp="1" noChangeArrowheads="1"/>
          </p:cNvSpPr>
          <p:nvPr>
            <p:ph type="title"/>
          </p:nvPr>
        </p:nvSpPr>
        <p:spPr/>
        <p:txBody>
          <a:bodyPr>
            <a:normAutofit fontScale="90000"/>
          </a:bodyPr>
          <a:lstStyle/>
          <a:p>
            <a:r>
              <a:rPr lang="en-US" sz="3200"/>
              <a:t>G.3.1 Calculate the Simpson Diversity index for two local communities.</a:t>
            </a:r>
          </a:p>
        </p:txBody>
      </p:sp>
      <p:sp>
        <p:nvSpPr>
          <p:cNvPr id="1239043" name="Rectangle 3"/>
          <p:cNvSpPr>
            <a:spLocks noGrp="1" noChangeArrowheads="1"/>
          </p:cNvSpPr>
          <p:nvPr>
            <p:ph idx="1"/>
          </p:nvPr>
        </p:nvSpPr>
        <p:spPr/>
        <p:txBody>
          <a:bodyPr/>
          <a:lstStyle/>
          <a:p>
            <a:r>
              <a:rPr lang="en-US"/>
              <a:t>D= </a:t>
            </a:r>
            <a:r>
              <a:rPr lang="en-US" u="sng"/>
              <a:t>N(N-1)</a:t>
            </a:r>
          </a:p>
          <a:p>
            <a:pPr lvl="2">
              <a:buFont typeface="Wingdings" pitchFamily="2" charset="2"/>
              <a:buNone/>
            </a:pPr>
            <a:r>
              <a:rPr lang="el-GR">
                <a:cs typeface="Arial" charset="0"/>
              </a:rPr>
              <a:t>Σ</a:t>
            </a:r>
            <a:r>
              <a:rPr lang="en-US">
                <a:cs typeface="Arial" charset="0"/>
              </a:rPr>
              <a:t>n(n-1)</a:t>
            </a:r>
          </a:p>
          <a:p>
            <a:pPr lvl="2">
              <a:buFont typeface="Wingdings" pitchFamily="2" charset="2"/>
              <a:buNone/>
            </a:pPr>
            <a:endParaRPr lang="en-US">
              <a:cs typeface="Arial" charset="0"/>
            </a:endParaRPr>
          </a:p>
          <a:p>
            <a:pPr lvl="2">
              <a:buFont typeface="Wingdings" pitchFamily="2" charset="2"/>
              <a:buNone/>
            </a:pPr>
            <a:r>
              <a:rPr lang="en-US">
                <a:cs typeface="Arial" charset="0"/>
              </a:rPr>
              <a:t>D = diversity index</a:t>
            </a:r>
          </a:p>
          <a:p>
            <a:pPr lvl="2">
              <a:buFont typeface="Wingdings" pitchFamily="2" charset="2"/>
              <a:buNone/>
            </a:pPr>
            <a:r>
              <a:rPr lang="en-US">
                <a:cs typeface="Arial" charset="0"/>
              </a:rPr>
              <a:t>N = total # of species found</a:t>
            </a:r>
          </a:p>
          <a:p>
            <a:pPr lvl="2">
              <a:buFont typeface="Wingdings" pitchFamily="2" charset="2"/>
              <a:buNone/>
            </a:pPr>
            <a:r>
              <a:rPr lang="en-US">
                <a:cs typeface="Arial" charset="0"/>
              </a:rPr>
              <a:t>n = number of individuals of a particular species</a:t>
            </a:r>
          </a:p>
          <a:p>
            <a:pPr lvl="2">
              <a:buFont typeface="Wingdings" pitchFamily="2" charset="2"/>
              <a:buNone/>
            </a:pPr>
            <a:r>
              <a:rPr lang="en-US">
                <a:cs typeface="Arial" charset="0"/>
              </a:rPr>
              <a:t>		</a:t>
            </a:r>
          </a:p>
          <a:p>
            <a:pPr lvl="2">
              <a:buFont typeface="Wingdings" pitchFamily="2" charset="2"/>
              <a:buNone/>
            </a:pPr>
            <a:endParaRPr lang="en-US">
              <a:cs typeface="Arial" charset="0"/>
            </a:endParaRPr>
          </a:p>
          <a:p>
            <a:pPr lvl="2">
              <a:buFont typeface="Wingdings" pitchFamily="2" charset="2"/>
              <a:buNone/>
            </a:pPr>
            <a:endParaRPr lang="el-GR">
              <a:cs typeface="Arial" charset="0"/>
            </a:endParaRPr>
          </a:p>
        </p:txBody>
      </p:sp>
      <p:sp>
        <p:nvSpPr>
          <p:cNvPr id="5" name="Slide Number Placeholder 3"/>
          <p:cNvSpPr>
            <a:spLocks noGrp="1"/>
          </p:cNvSpPr>
          <p:nvPr>
            <p:ph type="sldNum" sz="quarter" idx="12"/>
          </p:nvPr>
        </p:nvSpPr>
        <p:spPr/>
        <p:txBody>
          <a:bodyPr/>
          <a:lstStyle/>
          <a:p>
            <a:fld id="{90DE36D9-54B6-4428-8C26-D2A5FFDAD3F5}" type="slidenum">
              <a:rPr lang="en-US"/>
              <a:pPr/>
              <a:t>119</a:t>
            </a:fld>
            <a:endParaRPr lang="en-US"/>
          </a:p>
        </p:txBody>
      </p:sp>
      <p:sp>
        <p:nvSpPr>
          <p:cNvPr id="1239044" name="Rectangle 4"/>
          <p:cNvSpPr>
            <a:spLocks noChangeArrowheads="1"/>
          </p:cNvSpPr>
          <p:nvPr/>
        </p:nvSpPr>
        <p:spPr bwMode="auto">
          <a:xfrm>
            <a:off x="2590800" y="4953000"/>
            <a:ext cx="3613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hlinkClick r:id="rId2"/>
              </a:rPr>
              <a:t>Online Simpson Diversity Index</a:t>
            </a:r>
            <a:endParaRPr lang="en-US" b="1"/>
          </a:p>
        </p:txBody>
      </p:sp>
    </p:spTree>
    <p:extLst>
      <p:ext uri="{BB962C8B-B14F-4D97-AF65-F5344CB8AC3E}">
        <p14:creationId xmlns:p14="http://schemas.microsoft.com/office/powerpoint/2010/main" val="42493944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xfrm>
            <a:off x="914400" y="277813"/>
            <a:ext cx="8229600" cy="1093787"/>
          </a:xfrm>
        </p:spPr>
        <p:txBody>
          <a:bodyPr>
            <a:normAutofit fontScale="90000"/>
          </a:bodyPr>
          <a:lstStyle/>
          <a:p>
            <a:r>
              <a:rPr lang="en-US" sz="3200"/>
              <a:t>D.2.2 State that evolution involved a change in allele frequency in a population’s gene pool over a number of generations.</a:t>
            </a:r>
          </a:p>
        </p:txBody>
      </p:sp>
      <p:pic>
        <p:nvPicPr>
          <p:cNvPr id="598023" name="Picture 7" descr="59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295400" y="1600200"/>
            <a:ext cx="7086600" cy="4972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Slide Number Placeholder 4"/>
          <p:cNvSpPr>
            <a:spLocks noGrp="1"/>
          </p:cNvSpPr>
          <p:nvPr>
            <p:ph type="sldNum" sz="quarter" idx="10"/>
          </p:nvPr>
        </p:nvSpPr>
        <p:spPr/>
        <p:txBody>
          <a:bodyPr/>
          <a:lstStyle/>
          <a:p>
            <a:fld id="{3613C79D-49ED-4D9F-894E-ECFA7AADA27B}" type="slidenum">
              <a:rPr lang="en-US"/>
              <a:pPr/>
              <a:t>12</a:t>
            </a:fld>
            <a:endParaRPr lang="en-US"/>
          </a:p>
        </p:txBody>
      </p:sp>
    </p:spTree>
    <p:extLst>
      <p:ext uri="{BB962C8B-B14F-4D97-AF65-F5344CB8AC3E}">
        <p14:creationId xmlns:p14="http://schemas.microsoft.com/office/powerpoint/2010/main" val="35176438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066" name="Rectangle 2"/>
          <p:cNvSpPr>
            <a:spLocks noGrp="1" noChangeArrowheads="1"/>
          </p:cNvSpPr>
          <p:nvPr>
            <p:ph type="title"/>
          </p:nvPr>
        </p:nvSpPr>
        <p:spPr/>
        <p:txBody>
          <a:bodyPr/>
          <a:lstStyle/>
          <a:p>
            <a:r>
              <a:rPr lang="en-US" sz="2800"/>
              <a:t>G.3.2 Analyze the biodiversity of the two local communities using the Simpson index.</a:t>
            </a:r>
          </a:p>
        </p:txBody>
      </p:sp>
      <p:sp>
        <p:nvSpPr>
          <p:cNvPr id="1240067" name="Rectangle 3"/>
          <p:cNvSpPr>
            <a:spLocks noGrp="1" noChangeArrowheads="1"/>
          </p:cNvSpPr>
          <p:nvPr>
            <p:ph idx="1"/>
          </p:nvPr>
        </p:nvSpPr>
        <p:spPr/>
        <p:txBody>
          <a:bodyPr/>
          <a:lstStyle/>
          <a:p>
            <a:r>
              <a:rPr lang="en-US"/>
              <a:t>1) Quadrat in HS interior quad.</a:t>
            </a:r>
          </a:p>
          <a:p>
            <a:endParaRPr lang="en-US"/>
          </a:p>
          <a:p>
            <a:endParaRPr lang="en-US"/>
          </a:p>
          <a:p>
            <a:pPr>
              <a:buFont typeface="Wingdings" pitchFamily="2" charset="2"/>
              <a:buNone/>
            </a:pPr>
            <a:endParaRPr lang="en-US"/>
          </a:p>
          <a:p>
            <a:r>
              <a:rPr lang="en-US"/>
              <a:t>2) Maroon creek.</a:t>
            </a:r>
          </a:p>
        </p:txBody>
      </p:sp>
      <p:sp>
        <p:nvSpPr>
          <p:cNvPr id="4" name="Slide Number Placeholder 3"/>
          <p:cNvSpPr>
            <a:spLocks noGrp="1"/>
          </p:cNvSpPr>
          <p:nvPr>
            <p:ph type="sldNum" sz="quarter" idx="12"/>
          </p:nvPr>
        </p:nvSpPr>
        <p:spPr/>
        <p:txBody>
          <a:bodyPr/>
          <a:lstStyle/>
          <a:p>
            <a:fld id="{7CDA8741-50CD-4C8F-A515-1AA43EAA6CBD}" type="slidenum">
              <a:rPr lang="en-US"/>
              <a:pPr/>
              <a:t>120</a:t>
            </a:fld>
            <a:endParaRPr lang="en-US"/>
          </a:p>
        </p:txBody>
      </p:sp>
    </p:spTree>
    <p:extLst>
      <p:ext uri="{BB962C8B-B14F-4D97-AF65-F5344CB8AC3E}">
        <p14:creationId xmlns:p14="http://schemas.microsoft.com/office/powerpoint/2010/main" val="30985408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090" name="Rectangle 2"/>
          <p:cNvSpPr>
            <a:spLocks noGrp="1" noChangeArrowheads="1"/>
          </p:cNvSpPr>
          <p:nvPr>
            <p:ph type="title"/>
          </p:nvPr>
        </p:nvSpPr>
        <p:spPr/>
        <p:txBody>
          <a:bodyPr/>
          <a:lstStyle/>
          <a:p>
            <a:r>
              <a:rPr lang="en-US" sz="2800"/>
              <a:t>G.3.3 Discuss reasons for the conservation of biodiversity using rainforests as an example</a:t>
            </a:r>
          </a:p>
        </p:txBody>
      </p:sp>
      <p:sp>
        <p:nvSpPr>
          <p:cNvPr id="1241091" name="Rectangle 3"/>
          <p:cNvSpPr>
            <a:spLocks noGrp="1" noChangeArrowheads="1"/>
          </p:cNvSpPr>
          <p:nvPr>
            <p:ph type="body" sz="half" idx="1"/>
          </p:nvPr>
        </p:nvSpPr>
        <p:spPr/>
        <p:txBody>
          <a:bodyPr/>
          <a:lstStyle/>
          <a:p>
            <a:r>
              <a:rPr lang="en-US" sz="2000" u="sng"/>
              <a:t>Ethical-</a:t>
            </a:r>
            <a:r>
              <a:rPr lang="en-US" sz="2000"/>
              <a:t> is there a fundamental right for all to live on a healthy, flourishing planet?</a:t>
            </a:r>
          </a:p>
          <a:p>
            <a:r>
              <a:rPr lang="en-US" sz="2000" u="sng"/>
              <a:t>Ecological-</a:t>
            </a:r>
            <a:r>
              <a:rPr lang="en-US" sz="2000"/>
              <a:t> “house of cards”</a:t>
            </a:r>
          </a:p>
          <a:p>
            <a:r>
              <a:rPr lang="en-US" sz="2000" u="sng"/>
              <a:t>Economic-</a:t>
            </a:r>
            <a:r>
              <a:rPr lang="en-US" sz="2000"/>
              <a:t> increase in limiting factors leads to poverty, starvation and unrest. </a:t>
            </a:r>
          </a:p>
          <a:p>
            <a:r>
              <a:rPr lang="en-US" sz="2000" u="sng"/>
              <a:t>Aesthetic-</a:t>
            </a:r>
            <a:r>
              <a:rPr lang="en-US" sz="2000"/>
              <a:t> is the beauty of nature a legacy to be enjoyed by all?</a:t>
            </a:r>
          </a:p>
        </p:txBody>
      </p:sp>
      <p:pic>
        <p:nvPicPr>
          <p:cNvPr id="1241092" name="Picture 4" descr="biodiversity-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2230437"/>
            <a:ext cx="3810000" cy="3270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12EC2956-F433-432D-BA85-C06E4C8BED0A}" type="slidenum">
              <a:rPr lang="en-US"/>
              <a:pPr/>
              <a:t>121</a:t>
            </a:fld>
            <a:endParaRPr lang="en-US"/>
          </a:p>
        </p:txBody>
      </p:sp>
    </p:spTree>
    <p:extLst>
      <p:ext uri="{BB962C8B-B14F-4D97-AF65-F5344CB8AC3E}">
        <p14:creationId xmlns:p14="http://schemas.microsoft.com/office/powerpoint/2010/main" val="218173496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title"/>
          </p:nvPr>
        </p:nvSpPr>
        <p:spPr/>
        <p:txBody>
          <a:bodyPr/>
          <a:lstStyle/>
          <a:p>
            <a:r>
              <a:rPr lang="en-US" sz="2800"/>
              <a:t>G.3.4 List three examples of the introduction of alien species that have had significant impacts on ecosystems.</a:t>
            </a:r>
          </a:p>
        </p:txBody>
      </p:sp>
      <p:sp>
        <p:nvSpPr>
          <p:cNvPr id="1242115" name="Rectangle 3"/>
          <p:cNvSpPr>
            <a:spLocks noGrp="1" noChangeArrowheads="1"/>
          </p:cNvSpPr>
          <p:nvPr>
            <p:ph idx="1"/>
          </p:nvPr>
        </p:nvSpPr>
        <p:spPr/>
        <p:txBody>
          <a:bodyPr/>
          <a:lstStyle/>
          <a:p>
            <a:r>
              <a:rPr lang="en-US"/>
              <a:t>Biological control- tamarisk</a:t>
            </a:r>
          </a:p>
          <a:p>
            <a:endParaRPr lang="en-US"/>
          </a:p>
          <a:p>
            <a:pPr>
              <a:buFont typeface="Wingdings" pitchFamily="2" charset="2"/>
              <a:buNone/>
            </a:pPr>
            <a:endParaRPr lang="en-US"/>
          </a:p>
          <a:p>
            <a:r>
              <a:rPr lang="en-US"/>
              <a:t>Accidental release- thistle</a:t>
            </a:r>
          </a:p>
          <a:p>
            <a:endParaRPr lang="en-US"/>
          </a:p>
          <a:p>
            <a:endParaRPr lang="en-US"/>
          </a:p>
          <a:p>
            <a:r>
              <a:rPr lang="en-US"/>
              <a:t>Deliberate release- flower garden</a:t>
            </a:r>
          </a:p>
        </p:txBody>
      </p:sp>
      <p:sp>
        <p:nvSpPr>
          <p:cNvPr id="4" name="Slide Number Placeholder 3"/>
          <p:cNvSpPr>
            <a:spLocks noGrp="1"/>
          </p:cNvSpPr>
          <p:nvPr>
            <p:ph type="sldNum" sz="quarter" idx="12"/>
          </p:nvPr>
        </p:nvSpPr>
        <p:spPr/>
        <p:txBody>
          <a:bodyPr/>
          <a:lstStyle/>
          <a:p>
            <a:fld id="{AB48F2FC-C43C-4594-8F2C-B8C84B79BCB7}" type="slidenum">
              <a:rPr lang="en-US"/>
              <a:pPr/>
              <a:t>122</a:t>
            </a:fld>
            <a:endParaRPr lang="en-US"/>
          </a:p>
        </p:txBody>
      </p:sp>
    </p:spTree>
    <p:extLst>
      <p:ext uri="{BB962C8B-B14F-4D97-AF65-F5344CB8AC3E}">
        <p14:creationId xmlns:p14="http://schemas.microsoft.com/office/powerpoint/2010/main" val="88256481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8" name="Rectangle 2"/>
          <p:cNvSpPr>
            <a:spLocks noGrp="1" noChangeArrowheads="1"/>
          </p:cNvSpPr>
          <p:nvPr>
            <p:ph type="title"/>
          </p:nvPr>
        </p:nvSpPr>
        <p:spPr/>
        <p:txBody>
          <a:bodyPr/>
          <a:lstStyle/>
          <a:p>
            <a:r>
              <a:rPr lang="en-US" sz="3200"/>
              <a:t>G.3.5 Discuss the impacts of alien species on ecosystems.</a:t>
            </a:r>
          </a:p>
        </p:txBody>
      </p:sp>
      <p:sp>
        <p:nvSpPr>
          <p:cNvPr id="1243139" name="Rectangle 3"/>
          <p:cNvSpPr>
            <a:spLocks noGrp="1" noChangeArrowheads="1"/>
          </p:cNvSpPr>
          <p:nvPr>
            <p:ph idx="1"/>
          </p:nvPr>
        </p:nvSpPr>
        <p:spPr/>
        <p:txBody>
          <a:bodyPr/>
          <a:lstStyle/>
          <a:p>
            <a:r>
              <a:rPr lang="en-US"/>
              <a:t>Interspecific competition-</a:t>
            </a:r>
          </a:p>
          <a:p>
            <a:endParaRPr lang="en-US"/>
          </a:p>
          <a:p>
            <a:r>
              <a:rPr lang="en-US"/>
              <a:t>Predation-</a:t>
            </a:r>
          </a:p>
          <a:p>
            <a:pPr>
              <a:buFont typeface="Wingdings" pitchFamily="2" charset="2"/>
              <a:buNone/>
            </a:pPr>
            <a:endParaRPr lang="en-US"/>
          </a:p>
          <a:p>
            <a:r>
              <a:rPr lang="en-US"/>
              <a:t>Species extinction-</a:t>
            </a:r>
          </a:p>
          <a:p>
            <a:pPr>
              <a:buFont typeface="Wingdings" pitchFamily="2" charset="2"/>
              <a:buNone/>
            </a:pPr>
            <a:endParaRPr lang="en-US"/>
          </a:p>
          <a:p>
            <a:r>
              <a:rPr lang="en-US"/>
              <a:t>Biological control of pest species-</a:t>
            </a:r>
          </a:p>
          <a:p>
            <a:pPr>
              <a:buFont typeface="Wingdings" pitchFamily="2" charset="2"/>
              <a:buNone/>
            </a:pPr>
            <a:endParaRPr lang="en-US"/>
          </a:p>
        </p:txBody>
      </p:sp>
      <p:sp>
        <p:nvSpPr>
          <p:cNvPr id="4" name="Slide Number Placeholder 3"/>
          <p:cNvSpPr>
            <a:spLocks noGrp="1"/>
          </p:cNvSpPr>
          <p:nvPr>
            <p:ph type="sldNum" sz="quarter" idx="12"/>
          </p:nvPr>
        </p:nvSpPr>
        <p:spPr/>
        <p:txBody>
          <a:bodyPr/>
          <a:lstStyle/>
          <a:p>
            <a:fld id="{12FECA5B-A1C2-4553-803C-AA6D852C40BC}" type="slidenum">
              <a:rPr lang="en-US"/>
              <a:pPr/>
              <a:t>123</a:t>
            </a:fld>
            <a:endParaRPr lang="en-US"/>
          </a:p>
        </p:txBody>
      </p:sp>
    </p:spTree>
    <p:extLst>
      <p:ext uri="{BB962C8B-B14F-4D97-AF65-F5344CB8AC3E}">
        <p14:creationId xmlns:p14="http://schemas.microsoft.com/office/powerpoint/2010/main" val="25725011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2" name="Rectangle 2"/>
          <p:cNvSpPr>
            <a:spLocks noGrp="1" noChangeArrowheads="1"/>
          </p:cNvSpPr>
          <p:nvPr>
            <p:ph type="title"/>
          </p:nvPr>
        </p:nvSpPr>
        <p:spPr/>
        <p:txBody>
          <a:bodyPr/>
          <a:lstStyle/>
          <a:p>
            <a:r>
              <a:rPr lang="en-US" sz="3200"/>
              <a:t>G.3.6 Outline one example of biological control of invasive species.</a:t>
            </a:r>
          </a:p>
        </p:txBody>
      </p:sp>
      <p:sp>
        <p:nvSpPr>
          <p:cNvPr id="1244163" name="Rectangle 3"/>
          <p:cNvSpPr>
            <a:spLocks noGrp="1" noChangeArrowheads="1"/>
          </p:cNvSpPr>
          <p:nvPr>
            <p:ph type="body" sz="half" idx="1"/>
          </p:nvPr>
        </p:nvSpPr>
        <p:spPr/>
        <p:txBody>
          <a:bodyPr/>
          <a:lstStyle/>
          <a:p>
            <a:r>
              <a:rPr lang="en-US" sz="2400"/>
              <a:t>“Thrash a thistle”</a:t>
            </a:r>
          </a:p>
          <a:p>
            <a:r>
              <a:rPr lang="en-US" sz="2400"/>
              <a:t>Bull Thistle:</a:t>
            </a:r>
          </a:p>
          <a:p>
            <a:r>
              <a:rPr lang="en-US" sz="2400" i="1"/>
              <a:t>Cirsium vulgare</a:t>
            </a:r>
            <a:r>
              <a:rPr lang="en-US" sz="2400"/>
              <a:t> </a:t>
            </a:r>
          </a:p>
        </p:txBody>
      </p:sp>
      <p:pic>
        <p:nvPicPr>
          <p:cNvPr id="1244164" name="Picture 4" descr="thistle_bull_flow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095875" y="1603375"/>
            <a:ext cx="3371850" cy="4524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6895D64E-8C7A-48ED-9561-38D7062A9302}" type="slidenum">
              <a:rPr lang="en-US"/>
              <a:pPr/>
              <a:t>124</a:t>
            </a:fld>
            <a:endParaRPr lang="en-US"/>
          </a:p>
        </p:txBody>
      </p:sp>
    </p:spTree>
    <p:extLst>
      <p:ext uri="{BB962C8B-B14F-4D97-AF65-F5344CB8AC3E}">
        <p14:creationId xmlns:p14="http://schemas.microsoft.com/office/powerpoint/2010/main" val="148523674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5186" name="Rectangle 2"/>
          <p:cNvSpPr>
            <a:spLocks noGrp="1" noChangeArrowheads="1"/>
          </p:cNvSpPr>
          <p:nvPr>
            <p:ph type="title"/>
          </p:nvPr>
        </p:nvSpPr>
        <p:spPr/>
        <p:txBody>
          <a:bodyPr/>
          <a:lstStyle/>
          <a:p>
            <a:r>
              <a:rPr lang="en-US"/>
              <a:t>G.3.7 Define </a:t>
            </a:r>
            <a:r>
              <a:rPr lang="en-US" i="1"/>
              <a:t>Biomagnification</a:t>
            </a:r>
            <a:r>
              <a:rPr lang="en-US"/>
              <a:t>.</a:t>
            </a:r>
          </a:p>
        </p:txBody>
      </p:sp>
      <p:sp>
        <p:nvSpPr>
          <p:cNvPr id="1245187" name="Rectangle 3"/>
          <p:cNvSpPr>
            <a:spLocks noGrp="1" noChangeArrowheads="1"/>
          </p:cNvSpPr>
          <p:nvPr>
            <p:ph type="body" sz="half" idx="1"/>
          </p:nvPr>
        </p:nvSpPr>
        <p:spPr/>
        <p:txBody>
          <a:bodyPr/>
          <a:lstStyle/>
          <a:p>
            <a:r>
              <a:rPr lang="en-US" sz="2400"/>
              <a:t>Biomagnification- a process in which chemical substances become more concentrated at each trophic level.</a:t>
            </a:r>
          </a:p>
        </p:txBody>
      </p:sp>
      <p:pic>
        <p:nvPicPr>
          <p:cNvPr id="1245188" name="Picture 4" descr="biomagnifica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1524000"/>
            <a:ext cx="3246438" cy="5181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FB71CF5-D5E1-4F06-BB89-E9C18447B477}" type="slidenum">
              <a:rPr lang="en-US"/>
              <a:pPr/>
              <a:t>125</a:t>
            </a:fld>
            <a:endParaRPr lang="en-US"/>
          </a:p>
        </p:txBody>
      </p:sp>
    </p:spTree>
    <p:extLst>
      <p:ext uri="{BB962C8B-B14F-4D97-AF65-F5344CB8AC3E}">
        <p14:creationId xmlns:p14="http://schemas.microsoft.com/office/powerpoint/2010/main" val="40302128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210" name="Rectangle 2"/>
          <p:cNvSpPr>
            <a:spLocks noGrp="1" noChangeArrowheads="1"/>
          </p:cNvSpPr>
          <p:nvPr>
            <p:ph type="title"/>
          </p:nvPr>
        </p:nvSpPr>
        <p:spPr/>
        <p:txBody>
          <a:bodyPr/>
          <a:lstStyle/>
          <a:p>
            <a:r>
              <a:rPr lang="en-US" sz="3200"/>
              <a:t>G.3.8 Explain the cause and consequences of biomagnification.</a:t>
            </a:r>
          </a:p>
        </p:txBody>
      </p:sp>
      <p:sp>
        <p:nvSpPr>
          <p:cNvPr id="1246211" name="Rectangle 3"/>
          <p:cNvSpPr>
            <a:spLocks noGrp="1" noChangeArrowheads="1"/>
          </p:cNvSpPr>
          <p:nvPr>
            <p:ph type="body" sz="half" idx="1"/>
          </p:nvPr>
        </p:nvSpPr>
        <p:spPr/>
        <p:txBody>
          <a:bodyPr/>
          <a:lstStyle/>
          <a:p>
            <a:r>
              <a:rPr lang="en-US" sz="2400" u="sng"/>
              <a:t>Cause-</a:t>
            </a:r>
            <a:r>
              <a:rPr lang="en-US" sz="2400"/>
              <a:t> funneling effect of energy moving up trophic levels.</a:t>
            </a:r>
          </a:p>
          <a:p>
            <a:r>
              <a:rPr lang="en-US" sz="2400" u="sng"/>
              <a:t>Consequences-</a:t>
            </a:r>
            <a:r>
              <a:rPr lang="en-US" sz="2400"/>
              <a:t> compromised food supply.</a:t>
            </a:r>
          </a:p>
          <a:p>
            <a:r>
              <a:rPr lang="en-US" sz="2400"/>
              <a:t>Examples: </a:t>
            </a:r>
          </a:p>
          <a:p>
            <a:pPr lvl="1"/>
            <a:r>
              <a:rPr lang="en-US" sz="2200"/>
              <a:t>Mercury in fish</a:t>
            </a:r>
          </a:p>
          <a:p>
            <a:pPr lvl="1"/>
            <a:r>
              <a:rPr lang="en-US" sz="2200"/>
              <a:t>DDT in ecosystems</a:t>
            </a:r>
          </a:p>
        </p:txBody>
      </p:sp>
      <p:pic>
        <p:nvPicPr>
          <p:cNvPr id="1246212" name="Picture 4" descr="Fish-poster-55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524000"/>
            <a:ext cx="3556000" cy="533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2634C988-10FC-4B65-9F30-78403D3B265D}" type="slidenum">
              <a:rPr lang="en-US"/>
              <a:pPr/>
              <a:t>126</a:t>
            </a:fld>
            <a:endParaRPr lang="en-US"/>
          </a:p>
        </p:txBody>
      </p:sp>
    </p:spTree>
    <p:extLst>
      <p:ext uri="{BB962C8B-B14F-4D97-AF65-F5344CB8AC3E}">
        <p14:creationId xmlns:p14="http://schemas.microsoft.com/office/powerpoint/2010/main" val="351310654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7234" name="Rectangle 2"/>
          <p:cNvSpPr>
            <a:spLocks noGrp="1" noChangeArrowheads="1"/>
          </p:cNvSpPr>
          <p:nvPr>
            <p:ph type="title"/>
          </p:nvPr>
        </p:nvSpPr>
        <p:spPr/>
        <p:txBody>
          <a:bodyPr/>
          <a:lstStyle/>
          <a:p>
            <a:r>
              <a:rPr lang="en-US" sz="2800"/>
              <a:t>G.3.9 Outline the effects of ultraviolet (UV) radiation on living tissues and biological productivity.</a:t>
            </a:r>
          </a:p>
        </p:txBody>
      </p:sp>
      <p:sp>
        <p:nvSpPr>
          <p:cNvPr id="1247235" name="Rectangle 3"/>
          <p:cNvSpPr>
            <a:spLocks noGrp="1" noChangeArrowheads="1"/>
          </p:cNvSpPr>
          <p:nvPr>
            <p:ph type="body" sz="half" idx="1"/>
          </p:nvPr>
        </p:nvSpPr>
        <p:spPr>
          <a:xfrm>
            <a:off x="914400" y="1600200"/>
            <a:ext cx="6705600" cy="838200"/>
          </a:xfrm>
        </p:spPr>
        <p:txBody>
          <a:bodyPr/>
          <a:lstStyle/>
          <a:p>
            <a:r>
              <a:rPr lang="en-US" sz="2400"/>
              <a:t>Genetic mutations </a:t>
            </a:r>
            <a:r>
              <a:rPr lang="en-US" sz="2400">
                <a:sym typeface="Wingdings" pitchFamily="2" charset="2"/>
              </a:rPr>
              <a:t>cancer.</a:t>
            </a:r>
            <a:endParaRPr lang="en-US" sz="2400"/>
          </a:p>
        </p:txBody>
      </p:sp>
      <p:pic>
        <p:nvPicPr>
          <p:cNvPr id="1247237" name="Picture 5" descr="Skin-Cancer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960562"/>
            <a:ext cx="3810000" cy="3810000"/>
          </a:xfrm>
          <a:ln>
            <a:solidFill>
              <a:schemeClr val="tx1"/>
            </a:solidFill>
            <a:miter lim="800000"/>
            <a:headEnd/>
            <a:tailEnd/>
          </a:ln>
        </p:spPr>
      </p:pic>
      <p:sp>
        <p:nvSpPr>
          <p:cNvPr id="6" name="Slide Number Placeholder 4"/>
          <p:cNvSpPr>
            <a:spLocks noGrp="1"/>
          </p:cNvSpPr>
          <p:nvPr>
            <p:ph type="sldNum" sz="quarter" idx="10"/>
          </p:nvPr>
        </p:nvSpPr>
        <p:spPr/>
        <p:txBody>
          <a:bodyPr/>
          <a:lstStyle/>
          <a:p>
            <a:fld id="{9F253428-7BA0-4895-A720-BD110D6C7D15}" type="slidenum">
              <a:rPr lang="en-US"/>
              <a:pPr/>
              <a:t>127</a:t>
            </a:fld>
            <a:endParaRPr lang="en-US"/>
          </a:p>
        </p:txBody>
      </p:sp>
      <p:pic>
        <p:nvPicPr>
          <p:cNvPr id="1247236" name="Picture 4" descr="Skin%20Canc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362200"/>
            <a:ext cx="45720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79297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8" name="Rectangle 2"/>
          <p:cNvSpPr>
            <a:spLocks noGrp="1" noChangeArrowheads="1"/>
          </p:cNvSpPr>
          <p:nvPr>
            <p:ph type="title"/>
          </p:nvPr>
        </p:nvSpPr>
        <p:spPr/>
        <p:txBody>
          <a:bodyPr/>
          <a:lstStyle/>
          <a:p>
            <a:r>
              <a:rPr lang="en-US" sz="2800"/>
              <a:t>G.3.10 Outline the effect of chloroflourocarbons (CFC’s) on the ozone layer.</a:t>
            </a:r>
          </a:p>
        </p:txBody>
      </p:sp>
      <p:sp>
        <p:nvSpPr>
          <p:cNvPr id="1248259" name="Rectangle 3"/>
          <p:cNvSpPr>
            <a:spLocks noGrp="1" noChangeArrowheads="1"/>
          </p:cNvSpPr>
          <p:nvPr>
            <p:ph type="body" sz="half" idx="1"/>
          </p:nvPr>
        </p:nvSpPr>
        <p:spPr>
          <a:xfrm>
            <a:off x="914400" y="1600200"/>
            <a:ext cx="3048000" cy="4648200"/>
          </a:xfrm>
        </p:spPr>
        <p:txBody>
          <a:bodyPr/>
          <a:lstStyle/>
          <a:p>
            <a:r>
              <a:rPr lang="en-US" sz="2400"/>
              <a:t>CFC’s react with ozone, and compromise the amount of UV radiation which is absorbed by the atmosphere.</a:t>
            </a:r>
          </a:p>
        </p:txBody>
      </p:sp>
      <p:sp>
        <p:nvSpPr>
          <p:cNvPr id="1248260" name="Rectangle 4"/>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63910C0B-7B51-42FE-A6C6-36506EADEE94}" type="slidenum">
              <a:rPr lang="en-US"/>
              <a:pPr/>
              <a:t>128</a:t>
            </a:fld>
            <a:endParaRPr lang="en-US"/>
          </a:p>
        </p:txBody>
      </p:sp>
      <p:pic>
        <p:nvPicPr>
          <p:cNvPr id="1248261" name="Picture 5" descr="uv_ab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676400"/>
            <a:ext cx="4191000" cy="35925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49432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82" name="Rectangle 2"/>
          <p:cNvSpPr>
            <a:spLocks noGrp="1" noChangeArrowheads="1"/>
          </p:cNvSpPr>
          <p:nvPr>
            <p:ph type="title"/>
          </p:nvPr>
        </p:nvSpPr>
        <p:spPr/>
        <p:txBody>
          <a:bodyPr/>
          <a:lstStyle/>
          <a:p>
            <a:r>
              <a:rPr lang="en-US" sz="3200"/>
              <a:t>G.3.11 State that ozone in the stratosphere absorbs UV radiation.</a:t>
            </a:r>
          </a:p>
        </p:txBody>
      </p:sp>
      <p:sp>
        <p:nvSpPr>
          <p:cNvPr id="1249283" name="Rectangle 3"/>
          <p:cNvSpPr>
            <a:spLocks noGrp="1" noChangeArrowheads="1"/>
          </p:cNvSpPr>
          <p:nvPr>
            <p:ph type="body" sz="half" idx="1"/>
          </p:nvPr>
        </p:nvSpPr>
        <p:spPr>
          <a:xfrm>
            <a:off x="914400" y="1752600"/>
            <a:ext cx="3200400" cy="4343400"/>
          </a:xfrm>
        </p:spPr>
        <p:txBody>
          <a:bodyPr/>
          <a:lstStyle/>
          <a:p>
            <a:r>
              <a:rPr lang="en-US" sz="2400"/>
              <a:t>There is a limit to UV absorption in the stratosphere.</a:t>
            </a:r>
          </a:p>
        </p:txBody>
      </p:sp>
      <p:sp>
        <p:nvSpPr>
          <p:cNvPr id="1249284" name="Rectangle 4"/>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055B0C97-D0F4-436B-8957-5F5C962BB6F7}" type="slidenum">
              <a:rPr lang="en-US"/>
              <a:pPr/>
              <a:t>129</a:t>
            </a:fld>
            <a:endParaRPr lang="en-US"/>
          </a:p>
        </p:txBody>
      </p:sp>
      <p:pic>
        <p:nvPicPr>
          <p:cNvPr id="1249285" name="Picture 5" descr="stratosphere_ozone_layer_sept_2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1828800"/>
            <a:ext cx="5029200" cy="382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138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p:txBody>
          <a:bodyPr>
            <a:normAutofit/>
          </a:bodyPr>
          <a:lstStyle/>
          <a:p>
            <a:r>
              <a:rPr lang="en-US" sz="3200"/>
              <a:t>D.2.3 Discuss the definition of the </a:t>
            </a:r>
            <a:br>
              <a:rPr lang="en-US" sz="3200"/>
            </a:br>
            <a:r>
              <a:rPr lang="en-US" sz="3200"/>
              <a:t>term </a:t>
            </a:r>
            <a:r>
              <a:rPr lang="en-US" sz="3200" i="1"/>
              <a:t>species</a:t>
            </a:r>
            <a:r>
              <a:rPr lang="en-US" sz="3200"/>
              <a:t>.</a:t>
            </a:r>
          </a:p>
        </p:txBody>
      </p:sp>
      <p:pic>
        <p:nvPicPr>
          <p:cNvPr id="599047" name="Picture 7" descr="Eveninggrosbeak1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679700" y="1860550"/>
            <a:ext cx="3175000" cy="4279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0E0EB909-C88B-477A-8657-7FB55163AF7B}" type="slidenum">
              <a:rPr lang="en-US"/>
              <a:pPr/>
              <a:t>13</a:t>
            </a:fld>
            <a:endParaRPr lang="en-US"/>
          </a:p>
        </p:txBody>
      </p:sp>
      <p:sp>
        <p:nvSpPr>
          <p:cNvPr id="599045" name="Rectangle 5"/>
          <p:cNvSpPr>
            <a:spLocks noChangeArrowheads="1"/>
          </p:cNvSpPr>
          <p:nvPr/>
        </p:nvSpPr>
        <p:spPr bwMode="auto">
          <a:xfrm>
            <a:off x="838200" y="1600200"/>
            <a:ext cx="39624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90000"/>
              <a:buFont typeface="Wingdings" pitchFamily="2" charset="2"/>
              <a:buNone/>
            </a:pPr>
            <a:r>
              <a:rPr lang="en-US" sz="2000" u="sng">
                <a:latin typeface="ZapfHumnst BT" pitchFamily="34" charset="0"/>
              </a:rPr>
              <a:t>New Species-</a:t>
            </a:r>
            <a:r>
              <a:rPr lang="en-US" sz="2000">
                <a:latin typeface="ZapfHumnst BT" pitchFamily="34" charset="0"/>
              </a:rPr>
              <a:t> result from the accumulation of </a:t>
            </a:r>
            <a:r>
              <a:rPr lang="en-US" sz="2000" i="1">
                <a:latin typeface="ZapfHumnst BT" pitchFamily="34" charset="0"/>
              </a:rPr>
              <a:t>many</a:t>
            </a:r>
            <a:r>
              <a:rPr lang="en-US" sz="2000">
                <a:latin typeface="ZapfHumnst BT" pitchFamily="34" charset="0"/>
              </a:rPr>
              <a:t> advantageous alleles in the gene pool of a population over a long period of time. In other words, new species result from Macroevolution.</a:t>
            </a:r>
          </a:p>
          <a:p>
            <a:pPr marL="342900" indent="-342900">
              <a:lnSpc>
                <a:spcPct val="90000"/>
              </a:lnSpc>
              <a:spcBef>
                <a:spcPct val="20000"/>
              </a:spcBef>
              <a:buClr>
                <a:schemeClr val="folHlink"/>
              </a:buClr>
              <a:buSzPct val="90000"/>
              <a:buFont typeface="Wingdings" pitchFamily="2" charset="2"/>
              <a:buNone/>
            </a:pPr>
            <a:endParaRPr lang="en-US" sz="2000">
              <a:latin typeface="ZapfHumnst BT" pitchFamily="34" charset="0"/>
            </a:endParaRPr>
          </a:p>
          <a:p>
            <a:pPr marL="342900" indent="-342900">
              <a:lnSpc>
                <a:spcPct val="90000"/>
              </a:lnSpc>
              <a:spcBef>
                <a:spcPct val="20000"/>
              </a:spcBef>
              <a:buClr>
                <a:schemeClr val="folHlink"/>
              </a:buClr>
              <a:buSzPct val="90000"/>
              <a:buFont typeface="Wingdings" pitchFamily="2" charset="2"/>
              <a:buNone/>
            </a:pPr>
            <a:r>
              <a:rPr lang="en-US" sz="2000" u="sng">
                <a:latin typeface="ZapfHumnst BT" pitchFamily="34" charset="0"/>
              </a:rPr>
              <a:t>Macroevolution-</a:t>
            </a:r>
            <a:r>
              <a:rPr lang="en-US" sz="2000">
                <a:latin typeface="ZapfHumnst BT" pitchFamily="34" charset="0"/>
              </a:rPr>
              <a:t> the accumulation of multiple microevolutionary steps, combined with reproductive isolation.  An example would be Darwin’s finches.</a:t>
            </a:r>
          </a:p>
        </p:txBody>
      </p:sp>
    </p:spTree>
    <p:extLst>
      <p:ext uri="{BB962C8B-B14F-4D97-AF65-F5344CB8AC3E}">
        <p14:creationId xmlns:p14="http://schemas.microsoft.com/office/powerpoint/2010/main" val="69443749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0306" name="Rectangle 2"/>
          <p:cNvSpPr>
            <a:spLocks noGrp="1" noChangeArrowheads="1"/>
          </p:cNvSpPr>
          <p:nvPr>
            <p:ph type="ctrTitle"/>
          </p:nvPr>
        </p:nvSpPr>
        <p:spPr>
          <a:xfrm>
            <a:off x="2057400" y="1143000"/>
            <a:ext cx="6324600" cy="2209800"/>
          </a:xfrm>
        </p:spPr>
        <p:txBody>
          <a:bodyPr/>
          <a:lstStyle/>
          <a:p>
            <a:r>
              <a:rPr lang="en-US" sz="5400"/>
              <a:t>Option G</a:t>
            </a:r>
          </a:p>
        </p:txBody>
      </p:sp>
      <p:sp>
        <p:nvSpPr>
          <p:cNvPr id="1250307" name="Rectangle 3"/>
          <p:cNvSpPr>
            <a:spLocks noGrp="1" noChangeArrowheads="1"/>
          </p:cNvSpPr>
          <p:nvPr>
            <p:ph type="subTitle" idx="1"/>
          </p:nvPr>
        </p:nvSpPr>
        <p:spPr>
          <a:xfrm>
            <a:off x="1371600" y="3962400"/>
            <a:ext cx="7391400" cy="1447800"/>
          </a:xfrm>
        </p:spPr>
        <p:txBody>
          <a:bodyPr/>
          <a:lstStyle/>
          <a:p>
            <a:pPr algn="l">
              <a:lnSpc>
                <a:spcPct val="80000"/>
              </a:lnSpc>
            </a:pPr>
            <a:r>
              <a:rPr lang="en-US" sz="3200"/>
              <a:t>G.4 Conservation of Biodiversity</a:t>
            </a:r>
          </a:p>
          <a:p>
            <a:pPr algn="l">
              <a:lnSpc>
                <a:spcPct val="80000"/>
              </a:lnSpc>
            </a:pPr>
            <a:endParaRPr lang="en-US" sz="3200"/>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A436B952-C88A-43DF-A1B9-BF7F022731F9}" type="slidenum">
              <a:rPr lang="en-US"/>
              <a:pPr/>
              <a:t>130</a:t>
            </a:fld>
            <a:endParaRPr lang="en-US"/>
          </a:p>
        </p:txBody>
      </p:sp>
    </p:spTree>
    <p:extLst>
      <p:ext uri="{BB962C8B-B14F-4D97-AF65-F5344CB8AC3E}">
        <p14:creationId xmlns:p14="http://schemas.microsoft.com/office/powerpoint/2010/main" val="72774551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2354" name="Rectangle 2"/>
          <p:cNvSpPr>
            <a:spLocks noGrp="1" noChangeArrowheads="1"/>
          </p:cNvSpPr>
          <p:nvPr>
            <p:ph type="title"/>
          </p:nvPr>
        </p:nvSpPr>
        <p:spPr>
          <a:xfrm>
            <a:off x="914400" y="0"/>
            <a:ext cx="7772400" cy="1420813"/>
          </a:xfrm>
        </p:spPr>
        <p:txBody>
          <a:bodyPr/>
          <a:lstStyle/>
          <a:p>
            <a:r>
              <a:rPr lang="en-US" sz="3200"/>
              <a:t>G.4.1 Explain the use of biotic indices and indicator species in monitoring environmental change.</a:t>
            </a:r>
          </a:p>
        </p:txBody>
      </p:sp>
      <p:pic>
        <p:nvPicPr>
          <p:cNvPr id="1252355" name="Picture 3" descr="toads01_s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48200" y="1828800"/>
            <a:ext cx="3810000" cy="36703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73210047-7E2B-4163-B493-34B265A55143}" type="slidenum">
              <a:rPr lang="en-US"/>
              <a:pPr/>
              <a:t>131</a:t>
            </a:fld>
            <a:endParaRPr lang="en-US"/>
          </a:p>
        </p:txBody>
      </p:sp>
      <p:sp>
        <p:nvSpPr>
          <p:cNvPr id="1252356" name="Rectangle 4"/>
          <p:cNvSpPr>
            <a:spLocks noGrp="1" noChangeArrowheads="1"/>
          </p:cNvSpPr>
          <p:nvPr>
            <p:ph type="body" idx="4294967295"/>
          </p:nvPr>
        </p:nvSpPr>
        <p:spPr>
          <a:xfrm>
            <a:off x="0" y="1600200"/>
            <a:ext cx="3200400" cy="3733800"/>
          </a:xfrm>
        </p:spPr>
        <p:txBody>
          <a:bodyPr/>
          <a:lstStyle/>
          <a:p>
            <a:r>
              <a:rPr lang="en-US"/>
              <a:t>Amphibians have a life cycle that depends on both aquatic and terrestrial environments.</a:t>
            </a:r>
          </a:p>
        </p:txBody>
      </p:sp>
    </p:spTree>
    <p:extLst>
      <p:ext uri="{BB962C8B-B14F-4D97-AF65-F5344CB8AC3E}">
        <p14:creationId xmlns:p14="http://schemas.microsoft.com/office/powerpoint/2010/main" val="18856348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378" name="Rectangle 2"/>
          <p:cNvSpPr>
            <a:spLocks noGrp="1" noChangeArrowheads="1"/>
          </p:cNvSpPr>
          <p:nvPr>
            <p:ph type="title"/>
          </p:nvPr>
        </p:nvSpPr>
        <p:spPr>
          <a:xfrm>
            <a:off x="914400" y="0"/>
            <a:ext cx="7772400" cy="1420813"/>
          </a:xfrm>
        </p:spPr>
        <p:txBody>
          <a:bodyPr/>
          <a:lstStyle/>
          <a:p>
            <a:r>
              <a:rPr lang="en-US" sz="3200"/>
              <a:t>G.4.2 Outline the factors that contributed to the extinction of one names animal species.</a:t>
            </a:r>
          </a:p>
        </p:txBody>
      </p:sp>
      <p:pic>
        <p:nvPicPr>
          <p:cNvPr id="1253379" name="Picture 3" descr="r_dodo_bir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029200" y="2209800"/>
            <a:ext cx="3162300" cy="2628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FDCAD7D9-A18B-4930-8C2F-0049D0F8CB91}" type="slidenum">
              <a:rPr lang="en-US"/>
              <a:pPr/>
              <a:t>132</a:t>
            </a:fld>
            <a:endParaRPr lang="en-US"/>
          </a:p>
        </p:txBody>
      </p:sp>
      <p:sp>
        <p:nvSpPr>
          <p:cNvPr id="1253380" name="Rectangle 4"/>
          <p:cNvSpPr>
            <a:spLocks noGrp="1" noChangeArrowheads="1"/>
          </p:cNvSpPr>
          <p:nvPr>
            <p:ph type="body" idx="4294967295"/>
          </p:nvPr>
        </p:nvSpPr>
        <p:spPr>
          <a:xfrm>
            <a:off x="0" y="1600200"/>
            <a:ext cx="3810000" cy="4572000"/>
          </a:xfrm>
        </p:spPr>
        <p:txBody>
          <a:bodyPr/>
          <a:lstStyle/>
          <a:p>
            <a:r>
              <a:rPr lang="en-US" sz="2400"/>
              <a:t>Became extinct on the island of Mauritius in the mid to late 17</a:t>
            </a:r>
            <a:r>
              <a:rPr lang="en-US" sz="2400" baseline="30000"/>
              <a:t>th</a:t>
            </a:r>
            <a:r>
              <a:rPr lang="en-US" sz="2400"/>
              <a:t> century.</a:t>
            </a:r>
          </a:p>
          <a:p>
            <a:r>
              <a:rPr lang="en-US" sz="2400"/>
              <a:t>Flightless and fearless of humans</a:t>
            </a:r>
          </a:p>
          <a:p>
            <a:r>
              <a:rPr lang="en-US" sz="2400"/>
              <a:t>Not know to be particularly good to eat, but it’s extinction seems to be connected to human contact.</a:t>
            </a:r>
          </a:p>
        </p:txBody>
      </p:sp>
    </p:spTree>
    <p:extLst>
      <p:ext uri="{BB962C8B-B14F-4D97-AF65-F5344CB8AC3E}">
        <p14:creationId xmlns:p14="http://schemas.microsoft.com/office/powerpoint/2010/main" val="324971673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402" name="Rectangle 2"/>
          <p:cNvSpPr>
            <a:spLocks noGrp="1" noChangeArrowheads="1"/>
          </p:cNvSpPr>
          <p:nvPr>
            <p:ph type="title"/>
          </p:nvPr>
        </p:nvSpPr>
        <p:spPr>
          <a:xfrm>
            <a:off x="914400" y="0"/>
            <a:ext cx="7772400" cy="1420813"/>
          </a:xfrm>
        </p:spPr>
        <p:txBody>
          <a:bodyPr/>
          <a:lstStyle/>
          <a:p>
            <a:r>
              <a:rPr lang="en-US" sz="3200"/>
              <a:t>G.4.3 Outline the biogeographical features of nature reserves that promote the conservation of diversity.</a:t>
            </a:r>
          </a:p>
        </p:txBody>
      </p:sp>
      <p:sp>
        <p:nvSpPr>
          <p:cNvPr id="1254403" name="Rectangle 3"/>
          <p:cNvSpPr>
            <a:spLocks noGrp="1" noChangeArrowheads="1"/>
          </p:cNvSpPr>
          <p:nvPr>
            <p:ph type="body" sz="half" idx="1"/>
          </p:nvPr>
        </p:nvSpPr>
        <p:spPr>
          <a:xfrm>
            <a:off x="914400" y="1828800"/>
            <a:ext cx="2895600" cy="4800600"/>
          </a:xfrm>
        </p:spPr>
        <p:txBody>
          <a:bodyPr/>
          <a:lstStyle/>
          <a:p>
            <a:r>
              <a:rPr lang="en-US" sz="2400"/>
              <a:t>Protected area.</a:t>
            </a:r>
          </a:p>
          <a:p>
            <a:r>
              <a:rPr lang="en-US" sz="2400"/>
              <a:t>Usually include a water body</a:t>
            </a:r>
          </a:p>
          <a:p>
            <a:r>
              <a:rPr lang="en-US" sz="2400"/>
              <a:t>Enough biodiversity to sustain itself as a contained entity.</a:t>
            </a:r>
          </a:p>
        </p:txBody>
      </p:sp>
      <p:pic>
        <p:nvPicPr>
          <p:cNvPr id="1254404" name="Picture 4" descr="GordonButl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1905000"/>
            <a:ext cx="3810000" cy="30368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F13DD3A7-D920-4B15-BD7E-D5ECF020FBF4}" type="slidenum">
              <a:rPr lang="en-US"/>
              <a:pPr/>
              <a:t>133</a:t>
            </a:fld>
            <a:endParaRPr lang="en-US"/>
          </a:p>
        </p:txBody>
      </p:sp>
    </p:spTree>
    <p:extLst>
      <p:ext uri="{BB962C8B-B14F-4D97-AF65-F5344CB8AC3E}">
        <p14:creationId xmlns:p14="http://schemas.microsoft.com/office/powerpoint/2010/main" val="367358429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5426" name="Rectangle 2"/>
          <p:cNvSpPr>
            <a:spLocks noGrp="1" noChangeArrowheads="1"/>
          </p:cNvSpPr>
          <p:nvPr>
            <p:ph type="title"/>
          </p:nvPr>
        </p:nvSpPr>
        <p:spPr/>
        <p:txBody>
          <a:bodyPr/>
          <a:lstStyle/>
          <a:p>
            <a:r>
              <a:rPr lang="en-US" sz="3200"/>
              <a:t>G.4.4 Discuss the role of active management techniques in conservation.</a:t>
            </a:r>
          </a:p>
        </p:txBody>
      </p:sp>
      <p:sp>
        <p:nvSpPr>
          <p:cNvPr id="1255427" name="Rectangle 3"/>
          <p:cNvSpPr>
            <a:spLocks noGrp="1" noChangeArrowheads="1"/>
          </p:cNvSpPr>
          <p:nvPr>
            <p:ph type="body" sz="half" idx="1"/>
          </p:nvPr>
        </p:nvSpPr>
        <p:spPr>
          <a:xfrm>
            <a:off x="990600" y="2057400"/>
            <a:ext cx="3429000" cy="3692525"/>
          </a:xfrm>
        </p:spPr>
        <p:txBody>
          <a:bodyPr/>
          <a:lstStyle/>
          <a:p>
            <a:r>
              <a:rPr lang="en-US" sz="2400" u="sng"/>
              <a:t>Active management-</a:t>
            </a:r>
            <a:r>
              <a:rPr lang="en-US" sz="2400"/>
              <a:t> an allocation of resources (time, money, human capitol) to help preserve and sustain the dynamics necessary to conserve a habitat.</a:t>
            </a:r>
          </a:p>
        </p:txBody>
      </p:sp>
      <p:pic>
        <p:nvPicPr>
          <p:cNvPr id="1255428" name="Picture 4" descr="NCHartPrairFieldTrng%2000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2286000"/>
            <a:ext cx="3810000" cy="28575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4727967-E822-4247-9D21-A125864BF541}" type="slidenum">
              <a:rPr lang="en-US"/>
              <a:pPr/>
              <a:t>134</a:t>
            </a:fld>
            <a:endParaRPr lang="en-US"/>
          </a:p>
        </p:txBody>
      </p:sp>
    </p:spTree>
    <p:extLst>
      <p:ext uri="{BB962C8B-B14F-4D97-AF65-F5344CB8AC3E}">
        <p14:creationId xmlns:p14="http://schemas.microsoft.com/office/powerpoint/2010/main" val="1896648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6450" name="Rectangle 2"/>
          <p:cNvSpPr>
            <a:spLocks noGrp="1" noChangeArrowheads="1"/>
          </p:cNvSpPr>
          <p:nvPr>
            <p:ph type="title"/>
          </p:nvPr>
        </p:nvSpPr>
        <p:spPr/>
        <p:txBody>
          <a:bodyPr/>
          <a:lstStyle/>
          <a:p>
            <a:r>
              <a:rPr lang="en-US" sz="3200"/>
              <a:t>G.4.5 Discuss the advantages of </a:t>
            </a:r>
            <a:r>
              <a:rPr lang="en-US" sz="3200" i="1"/>
              <a:t>in situ</a:t>
            </a:r>
            <a:r>
              <a:rPr lang="en-US" sz="3200"/>
              <a:t> conservation of endangered species</a:t>
            </a:r>
          </a:p>
        </p:txBody>
      </p:sp>
      <p:sp>
        <p:nvSpPr>
          <p:cNvPr id="1256451" name="Rectangle 3"/>
          <p:cNvSpPr>
            <a:spLocks noGrp="1" noChangeArrowheads="1"/>
          </p:cNvSpPr>
          <p:nvPr>
            <p:ph type="body" sz="half" idx="1"/>
          </p:nvPr>
        </p:nvSpPr>
        <p:spPr/>
        <p:txBody>
          <a:bodyPr/>
          <a:lstStyle/>
          <a:p>
            <a:r>
              <a:rPr lang="en-US" sz="2400"/>
              <a:t>In situ- on site</a:t>
            </a:r>
          </a:p>
          <a:p>
            <a:pPr lvl="1"/>
            <a:r>
              <a:rPr lang="en-US" sz="2200"/>
              <a:t>In nature’s own environment</a:t>
            </a:r>
          </a:p>
          <a:p>
            <a:pPr lvl="1"/>
            <a:r>
              <a:rPr lang="en-US" sz="2200"/>
              <a:t>Try to be as low impact as possible</a:t>
            </a:r>
          </a:p>
        </p:txBody>
      </p:sp>
      <p:pic>
        <p:nvPicPr>
          <p:cNvPr id="1256452" name="Picture 4" descr="indian2---M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038600" y="1905000"/>
            <a:ext cx="4572000" cy="33988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3FFCACD9-0D3D-4C3B-BF59-6F8F8EA015E2}" type="slidenum">
              <a:rPr lang="en-US"/>
              <a:pPr/>
              <a:t>135</a:t>
            </a:fld>
            <a:endParaRPr lang="en-US"/>
          </a:p>
        </p:txBody>
      </p:sp>
    </p:spTree>
    <p:extLst>
      <p:ext uri="{BB962C8B-B14F-4D97-AF65-F5344CB8AC3E}">
        <p14:creationId xmlns:p14="http://schemas.microsoft.com/office/powerpoint/2010/main" val="105368442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7474" name="Rectangle 2"/>
          <p:cNvSpPr>
            <a:spLocks noGrp="1" noChangeArrowheads="1"/>
          </p:cNvSpPr>
          <p:nvPr>
            <p:ph type="title"/>
          </p:nvPr>
        </p:nvSpPr>
        <p:spPr/>
        <p:txBody>
          <a:bodyPr/>
          <a:lstStyle/>
          <a:p>
            <a:r>
              <a:rPr lang="en-US" sz="3200"/>
              <a:t>G.4.6 Outline the use of </a:t>
            </a:r>
            <a:r>
              <a:rPr lang="en-US" sz="3200" i="1"/>
              <a:t>ex situ</a:t>
            </a:r>
            <a:r>
              <a:rPr lang="en-US" sz="3200"/>
              <a:t> conservation measures.</a:t>
            </a:r>
          </a:p>
        </p:txBody>
      </p:sp>
      <p:sp>
        <p:nvSpPr>
          <p:cNvPr id="1257475" name="Rectangle 3"/>
          <p:cNvSpPr>
            <a:spLocks noGrp="1" noChangeArrowheads="1"/>
          </p:cNvSpPr>
          <p:nvPr>
            <p:ph type="body" sz="half" idx="1"/>
          </p:nvPr>
        </p:nvSpPr>
        <p:spPr/>
        <p:txBody>
          <a:bodyPr/>
          <a:lstStyle/>
          <a:p>
            <a:r>
              <a:rPr lang="en-US" sz="2400"/>
              <a:t>Ex situ: </a:t>
            </a:r>
          </a:p>
          <a:p>
            <a:pPr lvl="1"/>
            <a:r>
              <a:rPr lang="en-US" sz="2200"/>
              <a:t>Captive breeding of animals (zoos)</a:t>
            </a:r>
          </a:p>
          <a:p>
            <a:pPr lvl="1"/>
            <a:r>
              <a:rPr lang="en-US" sz="2200"/>
              <a:t>Botanic gardens</a:t>
            </a:r>
          </a:p>
          <a:p>
            <a:pPr lvl="1"/>
            <a:r>
              <a:rPr lang="en-US" sz="2200"/>
              <a:t>Seed banks</a:t>
            </a:r>
          </a:p>
          <a:p>
            <a:pPr lvl="1"/>
            <a:endParaRPr lang="en-US" sz="2200"/>
          </a:p>
          <a:p>
            <a:pPr lvl="1"/>
            <a:r>
              <a:rPr lang="en-US" sz="2200"/>
              <a:t>Sometimes the environment may not provide a stable enough venue for achieving goals.</a:t>
            </a:r>
          </a:p>
        </p:txBody>
      </p:sp>
      <p:pic>
        <p:nvPicPr>
          <p:cNvPr id="1257476" name="Picture 4" descr="panda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2384425"/>
            <a:ext cx="3810000" cy="2962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021D1706-09EF-4C5F-8B8D-92B083F098E8}" type="slidenum">
              <a:rPr lang="en-US"/>
              <a:pPr/>
              <a:t>136</a:t>
            </a:fld>
            <a:endParaRPr lang="en-US"/>
          </a:p>
        </p:txBody>
      </p:sp>
    </p:spTree>
    <p:extLst>
      <p:ext uri="{BB962C8B-B14F-4D97-AF65-F5344CB8AC3E}">
        <p14:creationId xmlns:p14="http://schemas.microsoft.com/office/powerpoint/2010/main" val="305700350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498" name="Rectangle 2"/>
          <p:cNvSpPr>
            <a:spLocks noGrp="1" noChangeArrowheads="1"/>
          </p:cNvSpPr>
          <p:nvPr>
            <p:ph type="ctrTitle"/>
          </p:nvPr>
        </p:nvSpPr>
        <p:spPr>
          <a:xfrm>
            <a:off x="2057400" y="1143000"/>
            <a:ext cx="6324600" cy="2209800"/>
          </a:xfrm>
        </p:spPr>
        <p:txBody>
          <a:bodyPr/>
          <a:lstStyle/>
          <a:p>
            <a:r>
              <a:rPr lang="en-US" sz="5400"/>
              <a:t>Option G</a:t>
            </a:r>
          </a:p>
        </p:txBody>
      </p:sp>
      <p:sp>
        <p:nvSpPr>
          <p:cNvPr id="1258499" name="Rectangle 3"/>
          <p:cNvSpPr>
            <a:spLocks noGrp="1" noChangeArrowheads="1"/>
          </p:cNvSpPr>
          <p:nvPr>
            <p:ph type="subTitle" idx="1"/>
          </p:nvPr>
        </p:nvSpPr>
        <p:spPr>
          <a:xfrm>
            <a:off x="1371600" y="3962400"/>
            <a:ext cx="7391400" cy="1447800"/>
          </a:xfrm>
        </p:spPr>
        <p:txBody>
          <a:bodyPr/>
          <a:lstStyle/>
          <a:p>
            <a:pPr algn="l">
              <a:lnSpc>
                <a:spcPct val="80000"/>
              </a:lnSpc>
            </a:pPr>
            <a:r>
              <a:rPr lang="en-US" sz="3200"/>
              <a:t>G.5 Population Ecology</a:t>
            </a:r>
          </a:p>
          <a:p>
            <a:pPr algn="l">
              <a:lnSpc>
                <a:spcPct val="80000"/>
              </a:lnSpc>
            </a:pPr>
            <a:endParaRPr lang="en-US" sz="3200"/>
          </a:p>
          <a:p>
            <a:pPr algn="l">
              <a:lnSpc>
                <a:spcPct val="80000"/>
              </a:lnSpc>
            </a:pPr>
            <a:endParaRPr lang="en-US" sz="3200"/>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682873D3-089E-4A4C-A5E8-7E260A00A528}" type="slidenum">
              <a:rPr lang="en-US"/>
              <a:pPr/>
              <a:t>137</a:t>
            </a:fld>
            <a:endParaRPr lang="en-US"/>
          </a:p>
        </p:txBody>
      </p:sp>
    </p:spTree>
    <p:extLst>
      <p:ext uri="{BB962C8B-B14F-4D97-AF65-F5344CB8AC3E}">
        <p14:creationId xmlns:p14="http://schemas.microsoft.com/office/powerpoint/2010/main" val="295747030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0546" name="Rectangle 2"/>
          <p:cNvSpPr>
            <a:spLocks noGrp="1" noChangeArrowheads="1"/>
          </p:cNvSpPr>
          <p:nvPr>
            <p:ph type="title"/>
          </p:nvPr>
        </p:nvSpPr>
        <p:spPr/>
        <p:txBody>
          <a:bodyPr/>
          <a:lstStyle/>
          <a:p>
            <a:r>
              <a:rPr lang="en-US" sz="3200"/>
              <a:t>G.5.1 Distinguish between </a:t>
            </a:r>
            <a:r>
              <a:rPr lang="en-US" sz="3200" i="1"/>
              <a:t>r-strategies</a:t>
            </a:r>
            <a:r>
              <a:rPr lang="en-US" sz="3200"/>
              <a:t> and </a:t>
            </a:r>
            <a:r>
              <a:rPr lang="en-US" sz="3200" i="1"/>
              <a:t>k-strategies.</a:t>
            </a:r>
          </a:p>
        </p:txBody>
      </p:sp>
      <p:sp>
        <p:nvSpPr>
          <p:cNvPr id="1260547" name="Rectangle 3"/>
          <p:cNvSpPr>
            <a:spLocks noGrp="1" noChangeArrowheads="1"/>
          </p:cNvSpPr>
          <p:nvPr>
            <p:ph type="body" sz="half" idx="1"/>
          </p:nvPr>
        </p:nvSpPr>
        <p:spPr/>
        <p:txBody>
          <a:bodyPr/>
          <a:lstStyle/>
          <a:p>
            <a:r>
              <a:rPr lang="en-US" sz="2400"/>
              <a:t>R-selected strategy: high numbers of offspring, short life span, early maturity.</a:t>
            </a:r>
          </a:p>
          <a:p>
            <a:pPr>
              <a:buFont typeface="Wingdings" pitchFamily="2" charset="2"/>
              <a:buNone/>
            </a:pPr>
            <a:endParaRPr lang="en-US" sz="2400"/>
          </a:p>
          <a:p>
            <a:r>
              <a:rPr lang="en-US" sz="2400"/>
              <a:t>K-selected strategy: longer life span, high investment in offspring development, delayed maturity, lower numbers of offspring.</a:t>
            </a:r>
          </a:p>
        </p:txBody>
      </p:sp>
      <p:pic>
        <p:nvPicPr>
          <p:cNvPr id="1260548" name="Picture 4" descr="image003"/>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410200" y="2057400"/>
            <a:ext cx="2362200" cy="1730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60549" name="Picture 5" descr="doefawn"/>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tretch>
            <a:fillRect/>
          </a:stretch>
        </p:blipFill>
        <p:spPr>
          <a:xfrm>
            <a:off x="5610225" y="4036219"/>
            <a:ext cx="2343150" cy="2000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5823ACB5-A89B-483E-8615-785CBAC0917B}" type="slidenum">
              <a:rPr lang="en-US"/>
              <a:pPr/>
              <a:t>138</a:t>
            </a:fld>
            <a:endParaRPr lang="en-US"/>
          </a:p>
        </p:txBody>
      </p:sp>
    </p:spTree>
    <p:extLst>
      <p:ext uri="{BB962C8B-B14F-4D97-AF65-F5344CB8AC3E}">
        <p14:creationId xmlns:p14="http://schemas.microsoft.com/office/powerpoint/2010/main" val="100777068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1570" name="Rectangle 2"/>
          <p:cNvSpPr>
            <a:spLocks noGrp="1" noChangeArrowheads="1"/>
          </p:cNvSpPr>
          <p:nvPr>
            <p:ph type="title"/>
          </p:nvPr>
        </p:nvSpPr>
        <p:spPr/>
        <p:txBody>
          <a:bodyPr/>
          <a:lstStyle/>
          <a:p>
            <a:r>
              <a:rPr lang="en-US" sz="3200"/>
              <a:t>G.5.2 Discuss the environmental conditions that favor either r-strategies or K-strategies.</a:t>
            </a:r>
          </a:p>
        </p:txBody>
      </p:sp>
      <p:sp>
        <p:nvSpPr>
          <p:cNvPr id="1261571" name="Rectangle 3"/>
          <p:cNvSpPr>
            <a:spLocks noGrp="1" noChangeArrowheads="1"/>
          </p:cNvSpPr>
          <p:nvPr>
            <p:ph type="body" sz="half" idx="1"/>
          </p:nvPr>
        </p:nvSpPr>
        <p:spPr/>
        <p:txBody>
          <a:bodyPr/>
          <a:lstStyle/>
          <a:p>
            <a:r>
              <a:rPr lang="en-US" sz="2400"/>
              <a:t>Stable environments favor K-selection, unstable environments favor R-selection.</a:t>
            </a:r>
          </a:p>
        </p:txBody>
      </p:sp>
      <p:pic>
        <p:nvPicPr>
          <p:cNvPr id="1261572" name="Picture 4" descr="mother-and-bab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238750" y="1603375"/>
            <a:ext cx="3086100" cy="4524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6632BE55-C41F-4FCA-8CC5-AFF9325F09F9}" type="slidenum">
              <a:rPr lang="en-US"/>
              <a:pPr/>
              <a:t>139</a:t>
            </a:fld>
            <a:endParaRPr lang="en-US"/>
          </a:p>
        </p:txBody>
      </p:sp>
    </p:spTree>
    <p:extLst>
      <p:ext uri="{BB962C8B-B14F-4D97-AF65-F5344CB8AC3E}">
        <p14:creationId xmlns:p14="http://schemas.microsoft.com/office/powerpoint/2010/main" val="3063082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Rectangle 2"/>
          <p:cNvSpPr>
            <a:spLocks noGrp="1" noChangeArrowheads="1"/>
          </p:cNvSpPr>
          <p:nvPr>
            <p:ph type="title"/>
          </p:nvPr>
        </p:nvSpPr>
        <p:spPr/>
        <p:txBody>
          <a:bodyPr/>
          <a:lstStyle/>
          <a:p>
            <a:r>
              <a:rPr lang="en-US" sz="3200"/>
              <a:t>D.2.4 Describe three examples of barriers between gene pools.</a:t>
            </a:r>
          </a:p>
        </p:txBody>
      </p:sp>
      <p:sp>
        <p:nvSpPr>
          <p:cNvPr id="799747" name="Rectangle 3"/>
          <p:cNvSpPr>
            <a:spLocks noGrp="1" noChangeArrowheads="1"/>
          </p:cNvSpPr>
          <p:nvPr>
            <p:ph type="body" sz="half" idx="1"/>
          </p:nvPr>
        </p:nvSpPr>
        <p:spPr/>
        <p:txBody>
          <a:bodyPr/>
          <a:lstStyle/>
          <a:p>
            <a:pPr>
              <a:lnSpc>
                <a:spcPct val="80000"/>
              </a:lnSpc>
            </a:pPr>
            <a:r>
              <a:rPr lang="en-US" sz="2000"/>
              <a:t>1) </a:t>
            </a:r>
            <a:r>
              <a:rPr lang="en-US" sz="2000" u="sng"/>
              <a:t>Geographical isolation-</a:t>
            </a:r>
            <a:r>
              <a:rPr lang="en-US" sz="2000"/>
              <a:t> occurs when a population is physically separated, usually due to a natural disaster such as an avalanche, fire, earthquake, etc.</a:t>
            </a:r>
          </a:p>
          <a:p>
            <a:pPr>
              <a:lnSpc>
                <a:spcPct val="80000"/>
              </a:lnSpc>
              <a:buFont typeface="Wingdings" pitchFamily="2" charset="2"/>
              <a:buNone/>
            </a:pPr>
            <a:endParaRPr lang="en-US" sz="2000"/>
          </a:p>
          <a:p>
            <a:pPr>
              <a:lnSpc>
                <a:spcPct val="80000"/>
              </a:lnSpc>
            </a:pPr>
            <a:r>
              <a:rPr lang="en-US" sz="2000"/>
              <a:t>2) </a:t>
            </a:r>
            <a:r>
              <a:rPr lang="en-US" sz="2000" u="sng"/>
              <a:t>Temporal isolation-</a:t>
            </a:r>
            <a:r>
              <a:rPr lang="en-US" sz="2000"/>
              <a:t> due to timed barriers, e.g. reproducing during different seasons.</a:t>
            </a:r>
          </a:p>
          <a:p>
            <a:pPr>
              <a:lnSpc>
                <a:spcPct val="80000"/>
              </a:lnSpc>
              <a:buFont typeface="Wingdings" pitchFamily="2" charset="2"/>
              <a:buNone/>
            </a:pPr>
            <a:endParaRPr lang="en-US" sz="2000"/>
          </a:p>
          <a:p>
            <a:pPr>
              <a:lnSpc>
                <a:spcPct val="80000"/>
              </a:lnSpc>
            </a:pPr>
            <a:r>
              <a:rPr lang="en-US" sz="2000"/>
              <a:t>3) </a:t>
            </a:r>
            <a:r>
              <a:rPr lang="en-US" sz="2000" u="sng"/>
              <a:t>Behavioral isolation-</a:t>
            </a:r>
            <a:r>
              <a:rPr lang="en-US" sz="2000"/>
              <a:t> courtship mating displays may only be recognized by members of the same species, e.g. bird songs.</a:t>
            </a:r>
          </a:p>
        </p:txBody>
      </p:sp>
      <p:pic>
        <p:nvPicPr>
          <p:cNvPr id="799749" name="Picture 5" descr="Image:Avalanche on Everest.JPG">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tretch>
            <a:fillRect/>
          </a:stretch>
        </p:blipFill>
        <p:spPr>
          <a:xfrm>
            <a:off x="5448300" y="1694656"/>
            <a:ext cx="2667000" cy="200025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9752" name="Picture 8" descr="Image:Solsort.jpg">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5500687" y="4050506"/>
            <a:ext cx="2562225" cy="19716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26CCFC1B-7703-4C6E-8C3A-B66ABC4F8C30}" type="slidenum">
              <a:rPr lang="en-US"/>
              <a:pPr/>
              <a:t>14</a:t>
            </a:fld>
            <a:endParaRPr lang="en-US"/>
          </a:p>
        </p:txBody>
      </p:sp>
    </p:spTree>
    <p:extLst>
      <p:ext uri="{BB962C8B-B14F-4D97-AF65-F5344CB8AC3E}">
        <p14:creationId xmlns:p14="http://schemas.microsoft.com/office/powerpoint/2010/main" val="330429918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2594" name="Rectangle 2"/>
          <p:cNvSpPr>
            <a:spLocks noGrp="1" noChangeArrowheads="1"/>
          </p:cNvSpPr>
          <p:nvPr>
            <p:ph type="title"/>
          </p:nvPr>
        </p:nvSpPr>
        <p:spPr/>
        <p:txBody>
          <a:bodyPr/>
          <a:lstStyle/>
          <a:p>
            <a:r>
              <a:rPr lang="en-US" sz="3200"/>
              <a:t>G.5.3 Describe one technique used to estimate the population size of animal species.</a:t>
            </a:r>
          </a:p>
        </p:txBody>
      </p:sp>
      <p:sp>
        <p:nvSpPr>
          <p:cNvPr id="1262595" name="Rectangle 3"/>
          <p:cNvSpPr>
            <a:spLocks noGrp="1" noChangeArrowheads="1"/>
          </p:cNvSpPr>
          <p:nvPr>
            <p:ph type="body" sz="half" idx="1"/>
          </p:nvPr>
        </p:nvSpPr>
        <p:spPr/>
        <p:txBody>
          <a:bodyPr/>
          <a:lstStyle/>
          <a:p>
            <a:r>
              <a:rPr lang="en-US" sz="2400"/>
              <a:t>Capture-mark-release-recapture</a:t>
            </a:r>
          </a:p>
        </p:txBody>
      </p:sp>
      <p:pic>
        <p:nvPicPr>
          <p:cNvPr id="1262596" name="Picture 4" descr="06f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415133" y="1603657"/>
            <a:ext cx="2733334" cy="452381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D66E788D-C8BF-4792-BCB9-8CC2EC2A24EB}" type="slidenum">
              <a:rPr lang="en-US"/>
              <a:pPr/>
              <a:t>140</a:t>
            </a:fld>
            <a:endParaRPr lang="en-US"/>
          </a:p>
        </p:txBody>
      </p:sp>
    </p:spTree>
    <p:extLst>
      <p:ext uri="{BB962C8B-B14F-4D97-AF65-F5344CB8AC3E}">
        <p14:creationId xmlns:p14="http://schemas.microsoft.com/office/powerpoint/2010/main" val="99428869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3618" name="Rectangle 2"/>
          <p:cNvSpPr>
            <a:spLocks noGrp="1" noChangeArrowheads="1"/>
          </p:cNvSpPr>
          <p:nvPr>
            <p:ph type="title"/>
          </p:nvPr>
        </p:nvSpPr>
        <p:spPr/>
        <p:txBody>
          <a:bodyPr/>
          <a:lstStyle/>
          <a:p>
            <a:r>
              <a:rPr lang="en-US" sz="3200"/>
              <a:t>G.5.4 Describe the methods used to estimate the size of commercial fish stocks.</a:t>
            </a:r>
          </a:p>
        </p:txBody>
      </p:sp>
      <p:sp>
        <p:nvSpPr>
          <p:cNvPr id="1263619" name="Rectangle 3"/>
          <p:cNvSpPr>
            <a:spLocks noGrp="1" noChangeArrowheads="1"/>
          </p:cNvSpPr>
          <p:nvPr>
            <p:ph type="body" sz="half" idx="1"/>
          </p:nvPr>
        </p:nvSpPr>
        <p:spPr/>
        <p:txBody>
          <a:bodyPr/>
          <a:lstStyle/>
          <a:p>
            <a:r>
              <a:rPr lang="en-US" sz="2400"/>
              <a:t>Coordinated random sampling, with length and age bone measurements taken to estimate age.</a:t>
            </a:r>
          </a:p>
        </p:txBody>
      </p:sp>
      <p:pic>
        <p:nvPicPr>
          <p:cNvPr id="1263620" name="Picture 4" descr="S_I_FIG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727200"/>
            <a:ext cx="3810000" cy="4276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D72095C5-B06C-489C-9B05-9760ED5DC75D}" type="slidenum">
              <a:rPr lang="en-US"/>
              <a:pPr/>
              <a:t>141</a:t>
            </a:fld>
            <a:endParaRPr lang="en-US"/>
          </a:p>
        </p:txBody>
      </p:sp>
    </p:spTree>
    <p:extLst>
      <p:ext uri="{BB962C8B-B14F-4D97-AF65-F5344CB8AC3E}">
        <p14:creationId xmlns:p14="http://schemas.microsoft.com/office/powerpoint/2010/main" val="136576889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4642" name="Rectangle 2"/>
          <p:cNvSpPr>
            <a:spLocks noGrp="1" noChangeArrowheads="1"/>
          </p:cNvSpPr>
          <p:nvPr>
            <p:ph type="title"/>
          </p:nvPr>
        </p:nvSpPr>
        <p:spPr/>
        <p:txBody>
          <a:bodyPr/>
          <a:lstStyle/>
          <a:p>
            <a:r>
              <a:rPr lang="en-US" sz="3200"/>
              <a:t>G.5.5 Outline the concept of maximum sustainable yield in the conservation of fish stocks.</a:t>
            </a:r>
          </a:p>
        </p:txBody>
      </p:sp>
      <p:sp>
        <p:nvSpPr>
          <p:cNvPr id="1264643" name="Rectangle 3"/>
          <p:cNvSpPr>
            <a:spLocks noGrp="1" noChangeArrowheads="1"/>
          </p:cNvSpPr>
          <p:nvPr>
            <p:ph type="body" sz="half" idx="1"/>
          </p:nvPr>
        </p:nvSpPr>
        <p:spPr/>
        <p:txBody>
          <a:bodyPr/>
          <a:lstStyle/>
          <a:p>
            <a:r>
              <a:rPr lang="en-US" sz="2400"/>
              <a:t>Maximum sustainable yield- the maximum number of fish which can be harvested annually while still maintaining adequate stock.</a:t>
            </a:r>
          </a:p>
        </p:txBody>
      </p:sp>
      <p:pic>
        <p:nvPicPr>
          <p:cNvPr id="1264644" name="Picture 4" descr="final-5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2133600"/>
            <a:ext cx="3886200" cy="3862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A966D5A6-5E40-4680-A15C-22A8BB8CA466}" type="slidenum">
              <a:rPr lang="en-US"/>
              <a:pPr/>
              <a:t>142</a:t>
            </a:fld>
            <a:endParaRPr lang="en-US"/>
          </a:p>
        </p:txBody>
      </p:sp>
    </p:spTree>
    <p:extLst>
      <p:ext uri="{BB962C8B-B14F-4D97-AF65-F5344CB8AC3E}">
        <p14:creationId xmlns:p14="http://schemas.microsoft.com/office/powerpoint/2010/main" val="343700822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5666" name="Rectangle 2"/>
          <p:cNvSpPr>
            <a:spLocks noGrp="1" noChangeArrowheads="1"/>
          </p:cNvSpPr>
          <p:nvPr>
            <p:ph type="title"/>
          </p:nvPr>
        </p:nvSpPr>
        <p:spPr/>
        <p:txBody>
          <a:bodyPr/>
          <a:lstStyle/>
          <a:p>
            <a:r>
              <a:rPr lang="en-US" sz="3200"/>
              <a:t>G.5.6 Discuss international measures that would promote the conservation of fish.</a:t>
            </a:r>
          </a:p>
        </p:txBody>
      </p:sp>
      <p:sp>
        <p:nvSpPr>
          <p:cNvPr id="1265667" name="Rectangle 3"/>
          <p:cNvSpPr>
            <a:spLocks noGrp="1" noChangeArrowheads="1"/>
          </p:cNvSpPr>
          <p:nvPr>
            <p:ph type="body" sz="half" idx="1"/>
          </p:nvPr>
        </p:nvSpPr>
        <p:spPr/>
        <p:txBody>
          <a:bodyPr/>
          <a:lstStyle/>
          <a:p>
            <a:r>
              <a:rPr lang="en-US" sz="2400"/>
              <a:t>Intergovernmental treaties acknowledge that fish stocks transcend country boundaries, and that cooperation amongst all gives us the best chance for maintaining healthy fish stocks.</a:t>
            </a:r>
          </a:p>
        </p:txBody>
      </p:sp>
      <p:pic>
        <p:nvPicPr>
          <p:cNvPr id="1265668" name="Picture 4" descr="T1960E4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7038" y="1979848"/>
            <a:ext cx="3809524" cy="37714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4F6B3ED-56E5-4FC9-BB01-315C87C6034C}" type="slidenum">
              <a:rPr lang="en-US"/>
              <a:pPr/>
              <a:t>143</a:t>
            </a:fld>
            <a:endParaRPr lang="en-US"/>
          </a:p>
        </p:txBody>
      </p:sp>
    </p:spTree>
    <p:extLst>
      <p:ext uri="{BB962C8B-B14F-4D97-AF65-F5344CB8AC3E}">
        <p14:creationId xmlns:p14="http://schemas.microsoft.com/office/powerpoint/2010/main" val="780067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770" name="Rectangle 2"/>
          <p:cNvSpPr>
            <a:spLocks noGrp="1" noChangeArrowheads="1"/>
          </p:cNvSpPr>
          <p:nvPr>
            <p:ph type="title"/>
          </p:nvPr>
        </p:nvSpPr>
        <p:spPr/>
        <p:txBody>
          <a:bodyPr>
            <a:normAutofit/>
          </a:bodyPr>
          <a:lstStyle/>
          <a:p>
            <a:r>
              <a:rPr lang="en-US" sz="3200"/>
              <a:t>D.2.5 Explain how polyploidy can contribute to speciation.</a:t>
            </a:r>
          </a:p>
        </p:txBody>
      </p:sp>
      <p:sp>
        <p:nvSpPr>
          <p:cNvPr id="800771" name="Rectangle 3"/>
          <p:cNvSpPr>
            <a:spLocks noGrp="1" noChangeArrowheads="1"/>
          </p:cNvSpPr>
          <p:nvPr>
            <p:ph idx="1"/>
          </p:nvPr>
        </p:nvSpPr>
        <p:spPr>
          <a:xfrm>
            <a:off x="914400" y="1600200"/>
            <a:ext cx="4648200" cy="4572000"/>
          </a:xfrm>
        </p:spPr>
        <p:txBody>
          <a:bodyPr/>
          <a:lstStyle/>
          <a:p>
            <a:pPr>
              <a:lnSpc>
                <a:spcPct val="90000"/>
              </a:lnSpc>
            </a:pPr>
            <a:r>
              <a:rPr lang="en-US" sz="2000"/>
              <a:t>Polyploidy occurs when more than two sets of homologous chromosomes are present. Examples such as triploidy (3x) and tetraploidy (4x) are often due to a disruption in the meiotic sequence. Chromosomes replicate, but remain together in the same cell.</a:t>
            </a:r>
          </a:p>
          <a:p>
            <a:pPr>
              <a:lnSpc>
                <a:spcPct val="90000"/>
              </a:lnSpc>
            </a:pPr>
            <a:endParaRPr lang="en-US" sz="2000"/>
          </a:p>
          <a:p>
            <a:pPr>
              <a:lnSpc>
                <a:spcPct val="90000"/>
              </a:lnSpc>
            </a:pPr>
            <a:r>
              <a:rPr lang="en-US" sz="2000"/>
              <a:t>Once polyploidy occurs, the individual is often unable to mate with the original species, causing immediate species divergence.</a:t>
            </a:r>
          </a:p>
        </p:txBody>
      </p:sp>
      <p:sp>
        <p:nvSpPr>
          <p:cNvPr id="5" name="Slide Number Placeholder 3"/>
          <p:cNvSpPr>
            <a:spLocks noGrp="1"/>
          </p:cNvSpPr>
          <p:nvPr>
            <p:ph type="sldNum" sz="quarter" idx="12"/>
          </p:nvPr>
        </p:nvSpPr>
        <p:spPr/>
        <p:txBody>
          <a:bodyPr/>
          <a:lstStyle/>
          <a:p>
            <a:fld id="{7C2DCC23-F21D-4622-A83B-5041644F53E2}" type="slidenum">
              <a:rPr lang="en-US"/>
              <a:pPr/>
              <a:t>15</a:t>
            </a:fld>
            <a:endParaRPr lang="en-US"/>
          </a:p>
        </p:txBody>
      </p:sp>
      <p:pic>
        <p:nvPicPr>
          <p:cNvPr id="800773" name="Picture 5" descr="Image:Sa-fern.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752600"/>
            <a:ext cx="3100388" cy="4654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807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r>
              <a:rPr lang="en-US" sz="3200"/>
              <a:t>D.2.6 Compare allopatric and sympatric speciation.</a:t>
            </a:r>
          </a:p>
        </p:txBody>
      </p:sp>
      <p:sp>
        <p:nvSpPr>
          <p:cNvPr id="801795" name="Rectangle 3"/>
          <p:cNvSpPr>
            <a:spLocks noGrp="1" noChangeArrowheads="1"/>
          </p:cNvSpPr>
          <p:nvPr>
            <p:ph type="body" sz="half" idx="1"/>
          </p:nvPr>
        </p:nvSpPr>
        <p:spPr>
          <a:xfrm>
            <a:off x="685800" y="1600200"/>
            <a:ext cx="3581400" cy="4953000"/>
          </a:xfrm>
        </p:spPr>
        <p:txBody>
          <a:bodyPr/>
          <a:lstStyle/>
          <a:p>
            <a:pPr>
              <a:lnSpc>
                <a:spcPct val="90000"/>
              </a:lnSpc>
            </a:pPr>
            <a:r>
              <a:rPr lang="en-US" sz="2400" u="sng"/>
              <a:t>Speciation-</a:t>
            </a:r>
            <a:r>
              <a:rPr lang="en-US" sz="2400"/>
              <a:t> the formation of a new species by splitting of an existing species.</a:t>
            </a:r>
          </a:p>
          <a:p>
            <a:pPr>
              <a:lnSpc>
                <a:spcPct val="90000"/>
              </a:lnSpc>
              <a:buFont typeface="Wingdings" pitchFamily="2" charset="2"/>
              <a:buNone/>
            </a:pPr>
            <a:endParaRPr lang="en-US" sz="2400"/>
          </a:p>
          <a:p>
            <a:pPr>
              <a:lnSpc>
                <a:spcPct val="90000"/>
              </a:lnSpc>
            </a:pPr>
            <a:r>
              <a:rPr lang="en-US" sz="2400" u="sng"/>
              <a:t>Sympatric speciation-</a:t>
            </a:r>
            <a:r>
              <a:rPr lang="en-US" sz="2400"/>
              <a:t> occurs in the same geographical area.</a:t>
            </a:r>
          </a:p>
          <a:p>
            <a:pPr>
              <a:lnSpc>
                <a:spcPct val="90000"/>
              </a:lnSpc>
              <a:buFont typeface="Wingdings" pitchFamily="2" charset="2"/>
              <a:buNone/>
            </a:pPr>
            <a:endParaRPr lang="en-US" sz="2400"/>
          </a:p>
          <a:p>
            <a:pPr>
              <a:lnSpc>
                <a:spcPct val="90000"/>
              </a:lnSpc>
            </a:pPr>
            <a:r>
              <a:rPr lang="en-US" sz="2400" u="sng"/>
              <a:t>Allopatric speciation-</a:t>
            </a:r>
            <a:r>
              <a:rPr lang="en-US" sz="2400"/>
              <a:t> occurs in different geographical areas.</a:t>
            </a:r>
          </a:p>
        </p:txBody>
      </p:sp>
      <p:pic>
        <p:nvPicPr>
          <p:cNvPr id="801797" name="Picture 5" descr="Image:Speciation modes.sv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343400" y="1752600"/>
            <a:ext cx="4648200" cy="424973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06657D76-9A72-4F9F-8684-83B2F74802EB}" type="slidenum">
              <a:rPr lang="en-US"/>
              <a:pPr/>
              <a:t>16</a:t>
            </a:fld>
            <a:endParaRPr lang="en-US"/>
          </a:p>
        </p:txBody>
      </p:sp>
    </p:spTree>
    <p:extLst>
      <p:ext uri="{BB962C8B-B14F-4D97-AF65-F5344CB8AC3E}">
        <p14:creationId xmlns:p14="http://schemas.microsoft.com/office/powerpoint/2010/main" val="2944009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8" name="Rectangle 2"/>
          <p:cNvSpPr>
            <a:spLocks noGrp="1" noChangeArrowheads="1"/>
          </p:cNvSpPr>
          <p:nvPr>
            <p:ph type="title"/>
          </p:nvPr>
        </p:nvSpPr>
        <p:spPr/>
        <p:txBody>
          <a:bodyPr/>
          <a:lstStyle/>
          <a:p>
            <a:r>
              <a:rPr lang="en-US" sz="3200"/>
              <a:t>D.2.7 Outline the process of adaptive radiation.</a:t>
            </a:r>
          </a:p>
        </p:txBody>
      </p:sp>
      <p:sp>
        <p:nvSpPr>
          <p:cNvPr id="802819" name="Rectangle 3"/>
          <p:cNvSpPr>
            <a:spLocks noGrp="1" noChangeArrowheads="1"/>
          </p:cNvSpPr>
          <p:nvPr>
            <p:ph type="body" sz="half" idx="1"/>
          </p:nvPr>
        </p:nvSpPr>
        <p:spPr>
          <a:xfrm>
            <a:off x="914400" y="1600200"/>
            <a:ext cx="4343400" cy="4724400"/>
          </a:xfrm>
        </p:spPr>
        <p:txBody>
          <a:bodyPr/>
          <a:lstStyle/>
          <a:p>
            <a:r>
              <a:rPr lang="en-US" sz="2400"/>
              <a:t>As populations drift or expand to different geographical locales, local environmental conditions will favor some traits over others, causing phenotypes in different areas to diverge. This can result in radiant speciation. A classic example are the Galapagos Islands, which Darwin first studied.</a:t>
            </a:r>
          </a:p>
        </p:txBody>
      </p:sp>
      <p:pic>
        <p:nvPicPr>
          <p:cNvPr id="802821" name="Picture 5" descr="Image:Darwin's finches.jpe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38800" y="1981200"/>
            <a:ext cx="2971800" cy="280352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D63C6F45-FFB5-4E20-AE90-4802CB349BDD}" type="slidenum">
              <a:rPr lang="en-US"/>
              <a:pPr/>
              <a:t>17</a:t>
            </a:fld>
            <a:endParaRPr lang="en-US"/>
          </a:p>
        </p:txBody>
      </p:sp>
    </p:spTree>
    <p:extLst>
      <p:ext uri="{BB962C8B-B14F-4D97-AF65-F5344CB8AC3E}">
        <p14:creationId xmlns:p14="http://schemas.microsoft.com/office/powerpoint/2010/main" val="502006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p:txBody>
          <a:bodyPr/>
          <a:lstStyle/>
          <a:p>
            <a:r>
              <a:rPr lang="en-US" sz="3200"/>
              <a:t>D.2.8 Compare convergent and divergent evolution.</a:t>
            </a:r>
          </a:p>
        </p:txBody>
      </p:sp>
      <p:sp>
        <p:nvSpPr>
          <p:cNvPr id="803843" name="Rectangle 3"/>
          <p:cNvSpPr>
            <a:spLocks noGrp="1" noChangeArrowheads="1"/>
          </p:cNvSpPr>
          <p:nvPr>
            <p:ph type="body" sz="half" idx="1"/>
          </p:nvPr>
        </p:nvSpPr>
        <p:spPr/>
        <p:txBody>
          <a:bodyPr>
            <a:normAutofit lnSpcReduction="10000"/>
          </a:bodyPr>
          <a:lstStyle/>
          <a:p>
            <a:pPr>
              <a:lnSpc>
                <a:spcPct val="90000"/>
              </a:lnSpc>
            </a:pPr>
            <a:r>
              <a:rPr lang="en-US" sz="2000" u="sng"/>
              <a:t>Convergent Evolution-</a:t>
            </a:r>
            <a:r>
              <a:rPr lang="en-US" sz="2000"/>
              <a:t> individuals of different species develop similar traits in response to living in the same habitat. For example, many species of desert plants develop thick cuticles to deter water loss.</a:t>
            </a:r>
          </a:p>
          <a:p>
            <a:pPr>
              <a:lnSpc>
                <a:spcPct val="90000"/>
              </a:lnSpc>
              <a:buFont typeface="Wingdings" pitchFamily="2" charset="2"/>
              <a:buNone/>
            </a:pPr>
            <a:endParaRPr lang="en-US" sz="2000"/>
          </a:p>
          <a:p>
            <a:pPr>
              <a:lnSpc>
                <a:spcPct val="90000"/>
              </a:lnSpc>
            </a:pPr>
            <a:r>
              <a:rPr lang="en-US" sz="2000" u="sng"/>
              <a:t>Divergent Evolution-</a:t>
            </a:r>
            <a:r>
              <a:rPr lang="en-US" sz="2000"/>
              <a:t> occurs when different traits share a common evolutionary origin. For example, vertebrate limbs have many unique shapes, but their bone patterns trace back to a common ancestral configuration.</a:t>
            </a:r>
          </a:p>
        </p:txBody>
      </p:sp>
      <p:pic>
        <p:nvPicPr>
          <p:cNvPr id="803845" name="Picture 5" descr="Image:Handskelett MK1888.png">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tretch>
            <a:fillRect/>
          </a:stretch>
        </p:blipFill>
        <p:spPr>
          <a:xfrm>
            <a:off x="4881800" y="1604305"/>
            <a:ext cx="3800000" cy="2180953"/>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03852" name="Picture 12" descr="Image:Pereskia grandifolia3.jpg">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5486400" y="1752600"/>
            <a:ext cx="1643063" cy="1905000"/>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0"/>
          </p:nvPr>
        </p:nvSpPr>
        <p:spPr/>
        <p:txBody>
          <a:bodyPr/>
          <a:lstStyle/>
          <a:p>
            <a:fld id="{57CD6189-2D0E-45B1-B801-949E04779641}" type="slidenum">
              <a:rPr lang="en-US"/>
              <a:pPr/>
              <a:t>18</a:t>
            </a:fld>
            <a:endParaRPr lang="en-US"/>
          </a:p>
        </p:txBody>
      </p:sp>
    </p:spTree>
    <p:extLst>
      <p:ext uri="{BB962C8B-B14F-4D97-AF65-F5344CB8AC3E}">
        <p14:creationId xmlns:p14="http://schemas.microsoft.com/office/powerpoint/2010/main" val="4204606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Rectangle 2"/>
          <p:cNvSpPr>
            <a:spLocks noGrp="1" noChangeArrowheads="1"/>
          </p:cNvSpPr>
          <p:nvPr>
            <p:ph type="title"/>
          </p:nvPr>
        </p:nvSpPr>
        <p:spPr>
          <a:xfrm>
            <a:off x="838200" y="152400"/>
            <a:ext cx="7772400" cy="1143000"/>
          </a:xfrm>
        </p:spPr>
        <p:txBody>
          <a:bodyPr>
            <a:normAutofit fontScale="90000"/>
          </a:bodyPr>
          <a:lstStyle/>
          <a:p>
            <a:r>
              <a:rPr lang="en-US" sz="3200"/>
              <a:t>D.2.9 Discuss ideas on the pace of evolution, including gradualism and punctuated equilibrium</a:t>
            </a:r>
          </a:p>
        </p:txBody>
      </p:sp>
      <p:sp>
        <p:nvSpPr>
          <p:cNvPr id="804867" name="Rectangle 3"/>
          <p:cNvSpPr>
            <a:spLocks noGrp="1" noChangeArrowheads="1"/>
          </p:cNvSpPr>
          <p:nvPr>
            <p:ph idx="1"/>
          </p:nvPr>
        </p:nvSpPr>
        <p:spPr>
          <a:xfrm>
            <a:off x="914400" y="1600200"/>
            <a:ext cx="3962400" cy="4495800"/>
          </a:xfrm>
        </p:spPr>
        <p:txBody>
          <a:bodyPr/>
          <a:lstStyle/>
          <a:p>
            <a:pPr>
              <a:lnSpc>
                <a:spcPct val="80000"/>
              </a:lnSpc>
            </a:pPr>
            <a:r>
              <a:rPr lang="en-US" sz="2400" u="sng"/>
              <a:t>Gradualism-</a:t>
            </a:r>
            <a:r>
              <a:rPr lang="en-US" sz="2400"/>
              <a:t> the slow change from one form to another.</a:t>
            </a:r>
          </a:p>
          <a:p>
            <a:pPr>
              <a:lnSpc>
                <a:spcPct val="80000"/>
              </a:lnSpc>
            </a:pPr>
            <a:endParaRPr lang="en-US" sz="2400"/>
          </a:p>
          <a:p>
            <a:pPr>
              <a:lnSpc>
                <a:spcPct val="80000"/>
              </a:lnSpc>
              <a:buFont typeface="Wingdings" pitchFamily="2" charset="2"/>
              <a:buNone/>
            </a:pPr>
            <a:endParaRPr lang="en-US" sz="2400"/>
          </a:p>
          <a:p>
            <a:pPr>
              <a:lnSpc>
                <a:spcPct val="80000"/>
              </a:lnSpc>
            </a:pPr>
            <a:r>
              <a:rPr lang="en-US" sz="2400" u="sng"/>
              <a:t>Punctuated equilibrium-</a:t>
            </a:r>
            <a:r>
              <a:rPr lang="en-US" sz="2400"/>
              <a:t> long periods of no change and short periods of rapid evolution. Some causes are volcanic eruptions and meteor impacts on Earth.</a:t>
            </a:r>
          </a:p>
          <a:p>
            <a:pPr>
              <a:lnSpc>
                <a:spcPct val="80000"/>
              </a:lnSpc>
            </a:pPr>
            <a:endParaRPr lang="en-US" sz="2400"/>
          </a:p>
        </p:txBody>
      </p:sp>
      <p:sp>
        <p:nvSpPr>
          <p:cNvPr id="6" name="Slide Number Placeholder 3"/>
          <p:cNvSpPr>
            <a:spLocks noGrp="1"/>
          </p:cNvSpPr>
          <p:nvPr>
            <p:ph type="sldNum" sz="quarter" idx="12"/>
          </p:nvPr>
        </p:nvSpPr>
        <p:spPr/>
        <p:txBody>
          <a:bodyPr/>
          <a:lstStyle/>
          <a:p>
            <a:fld id="{F611E4F3-F34B-48D4-9635-523180F91407}" type="slidenum">
              <a:rPr lang="en-US"/>
              <a:pPr/>
              <a:t>19</a:t>
            </a:fld>
            <a:endParaRPr lang="en-US"/>
          </a:p>
        </p:txBody>
      </p:sp>
      <p:pic>
        <p:nvPicPr>
          <p:cNvPr id="804868" name="Picture 4" descr="graph of phyletic gradualism--a progressive straight line of change over ti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712913"/>
            <a:ext cx="3048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4869" name="Picture 5" descr="graph of punctuated equilibrium--short periods of rapid change interspersed with longer periods of no chan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267200"/>
            <a:ext cx="2938463"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3372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p:txBody>
          <a:bodyPr/>
          <a:lstStyle/>
          <a:p>
            <a:r>
              <a:rPr lang="en-US" sz="3200"/>
              <a:t>D.1.1 Describe four processes needed for the spontaneous origin of life on Earth</a:t>
            </a:r>
          </a:p>
        </p:txBody>
      </p:sp>
      <p:sp>
        <p:nvSpPr>
          <p:cNvPr id="590851" name="Rectangle 3"/>
          <p:cNvSpPr>
            <a:spLocks noGrp="1" noChangeArrowheads="1"/>
          </p:cNvSpPr>
          <p:nvPr>
            <p:ph type="body" sz="half" idx="1"/>
          </p:nvPr>
        </p:nvSpPr>
        <p:spPr>
          <a:xfrm>
            <a:off x="914400" y="1905000"/>
            <a:ext cx="3657600" cy="4343400"/>
          </a:xfrm>
        </p:spPr>
        <p:txBody>
          <a:bodyPr/>
          <a:lstStyle/>
          <a:p>
            <a:r>
              <a:rPr lang="en-US" sz="2000"/>
              <a:t>The non-living synthesis of simple organic molecules</a:t>
            </a:r>
          </a:p>
          <a:p>
            <a:r>
              <a:rPr lang="en-US" sz="2000"/>
              <a:t>The assembly of these molecules into polymers</a:t>
            </a:r>
          </a:p>
          <a:p>
            <a:r>
              <a:rPr lang="en-US" sz="2000"/>
              <a:t>The origin of self-replicating molecules that made inheritance possible</a:t>
            </a:r>
          </a:p>
          <a:p>
            <a:r>
              <a:rPr lang="en-US" sz="2000"/>
              <a:t>The packaging of these molecules into membranes with an internal chemistry different from their surroundings.</a:t>
            </a:r>
          </a:p>
        </p:txBody>
      </p:sp>
      <p:pic>
        <p:nvPicPr>
          <p:cNvPr id="590852" name="Picture 4" descr="599px-The_Earth_seen_from_Apollo_17">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1905000"/>
            <a:ext cx="4113213" cy="411321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56034D79-7F66-4AD6-9031-AED573BB815E}" type="slidenum">
              <a:rPr lang="en-US"/>
              <a:pPr/>
              <a:t>2</a:t>
            </a:fld>
            <a:endParaRPr lang="en-US"/>
          </a:p>
        </p:txBody>
      </p:sp>
    </p:spTree>
    <p:extLst>
      <p:ext uri="{BB962C8B-B14F-4D97-AF65-F5344CB8AC3E}">
        <p14:creationId xmlns:p14="http://schemas.microsoft.com/office/powerpoint/2010/main" val="1657971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r>
              <a:rPr lang="en-US" sz="3200"/>
              <a:t>D.2.10 Describe one example of transient polymorphism.</a:t>
            </a:r>
          </a:p>
        </p:txBody>
      </p:sp>
      <p:sp>
        <p:nvSpPr>
          <p:cNvPr id="805891" name="Rectangle 3"/>
          <p:cNvSpPr>
            <a:spLocks noGrp="1" noChangeArrowheads="1"/>
          </p:cNvSpPr>
          <p:nvPr>
            <p:ph type="body" sz="half" idx="1"/>
          </p:nvPr>
        </p:nvSpPr>
        <p:spPr/>
        <p:txBody>
          <a:bodyPr/>
          <a:lstStyle/>
          <a:p>
            <a:r>
              <a:rPr lang="en-US" sz="2000" u="sng"/>
              <a:t>Transient polymorphism-</a:t>
            </a:r>
            <a:r>
              <a:rPr lang="en-US" sz="2000"/>
              <a:t> Before the industrial revolution, the peppered moths with lighter phenotypes were more common because they blended in with the light colored tree-trunks they rested on. With factories came soot, which darkened the tree barks. In the span of several decades, the predominant phenotype was a much darker grey.</a:t>
            </a:r>
          </a:p>
        </p:txBody>
      </p:sp>
      <p:pic>
        <p:nvPicPr>
          <p:cNvPr id="805892" name="Picture 4" descr="Peppered Mot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133600"/>
            <a:ext cx="3657600" cy="2743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3526402D-1826-47AE-B12B-ABE9EA7DD550}" type="slidenum">
              <a:rPr lang="en-US"/>
              <a:pPr/>
              <a:t>20</a:t>
            </a:fld>
            <a:endParaRPr lang="en-US"/>
          </a:p>
        </p:txBody>
      </p:sp>
    </p:spTree>
    <p:extLst>
      <p:ext uri="{BB962C8B-B14F-4D97-AF65-F5344CB8AC3E}">
        <p14:creationId xmlns:p14="http://schemas.microsoft.com/office/powerpoint/2010/main" val="624423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p:txBody>
          <a:bodyPr>
            <a:normAutofit/>
          </a:bodyPr>
          <a:lstStyle/>
          <a:p>
            <a:r>
              <a:rPr lang="en-US" sz="3200"/>
              <a:t>D.2.11 Describe sickle-cell anemia as an example of balanced polymorphism.</a:t>
            </a:r>
          </a:p>
        </p:txBody>
      </p:sp>
      <p:pic>
        <p:nvPicPr>
          <p:cNvPr id="806917" name="Picture 5" descr="Image:Sicklecells.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19800" y="2057400"/>
            <a:ext cx="2547938" cy="2971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83B51338-042E-4A2B-9271-EC4876D593A3}" type="slidenum">
              <a:rPr lang="en-US"/>
              <a:pPr/>
              <a:t>21</a:t>
            </a:fld>
            <a:endParaRPr lang="en-US"/>
          </a:p>
        </p:txBody>
      </p:sp>
      <p:sp>
        <p:nvSpPr>
          <p:cNvPr id="806919" name="Rectangle 7"/>
          <p:cNvSpPr>
            <a:spLocks noGrp="1" noChangeArrowheads="1"/>
          </p:cNvSpPr>
          <p:nvPr>
            <p:ph type="body" idx="4294967295"/>
          </p:nvPr>
        </p:nvSpPr>
        <p:spPr>
          <a:xfrm>
            <a:off x="0" y="1600200"/>
            <a:ext cx="4648200" cy="4876800"/>
          </a:xfrm>
        </p:spPr>
        <p:txBody>
          <a:bodyPr/>
          <a:lstStyle/>
          <a:p>
            <a:r>
              <a:rPr lang="en-US" sz="2400"/>
              <a:t>Sickle cell anemia is a homozygous recessive disorder (ss). The heterozygous individual (Ss) does not have sickle cell anemia, but is more resistant to malaria than an individual who does not carry a sickle cell gene at all (SS). This creates selective pressure to keep the sickle cell gene in the gene pool, resulting in balanced polymorphism.</a:t>
            </a:r>
          </a:p>
        </p:txBody>
      </p:sp>
    </p:spTree>
    <p:extLst>
      <p:ext uri="{BB962C8B-B14F-4D97-AF65-F5344CB8AC3E}">
        <p14:creationId xmlns:p14="http://schemas.microsoft.com/office/powerpoint/2010/main" val="1022009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p:cNvSpPr>
            <a:spLocks noGrp="1" noChangeArrowheads="1"/>
          </p:cNvSpPr>
          <p:nvPr>
            <p:ph type="ctrTitle"/>
          </p:nvPr>
        </p:nvSpPr>
        <p:spPr/>
        <p:txBody>
          <a:bodyPr/>
          <a:lstStyle/>
          <a:p>
            <a:r>
              <a:rPr lang="en-US" i="1"/>
              <a:t>Option D: Evolution</a:t>
            </a:r>
          </a:p>
        </p:txBody>
      </p:sp>
      <p:sp>
        <p:nvSpPr>
          <p:cNvPr id="603139" name="Rectangle 3"/>
          <p:cNvSpPr>
            <a:spLocks noGrp="1" noChangeArrowheads="1"/>
          </p:cNvSpPr>
          <p:nvPr>
            <p:ph type="subTitle" idx="1"/>
          </p:nvPr>
        </p:nvSpPr>
        <p:spPr/>
        <p:txBody>
          <a:bodyPr/>
          <a:lstStyle/>
          <a:p>
            <a:pPr algn="l"/>
            <a:r>
              <a:rPr lang="en-US" sz="3600"/>
              <a:t>Lesson D:3 Human Evolution</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B65E6702-A1BF-437E-9748-3809097BD417}" type="slidenum">
              <a:rPr lang="en-US"/>
              <a:pPr/>
              <a:t>22</a:t>
            </a:fld>
            <a:endParaRPr lang="en-US"/>
          </a:p>
        </p:txBody>
      </p:sp>
    </p:spTree>
    <p:extLst>
      <p:ext uri="{BB962C8B-B14F-4D97-AF65-F5344CB8AC3E}">
        <p14:creationId xmlns:p14="http://schemas.microsoft.com/office/powerpoint/2010/main" val="2330114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762000" y="152400"/>
            <a:ext cx="7924800" cy="1143000"/>
          </a:xfrm>
        </p:spPr>
        <p:txBody>
          <a:bodyPr>
            <a:normAutofit fontScale="90000"/>
          </a:bodyPr>
          <a:lstStyle/>
          <a:p>
            <a:r>
              <a:rPr lang="en-US" sz="3200"/>
              <a:t>D.3.1 Outline the method for dating rocks and fossils using radioisotopes, with reference to C</a:t>
            </a:r>
            <a:r>
              <a:rPr lang="en-US" sz="3200" baseline="30000"/>
              <a:t>14</a:t>
            </a:r>
            <a:r>
              <a:rPr lang="en-US" sz="3200"/>
              <a:t> and K</a:t>
            </a:r>
            <a:r>
              <a:rPr lang="en-US" sz="3200" baseline="30000"/>
              <a:t>40</a:t>
            </a:r>
            <a:r>
              <a:rPr lang="en-US" sz="3200"/>
              <a:t>.</a:t>
            </a:r>
          </a:p>
        </p:txBody>
      </p:sp>
      <p:sp>
        <p:nvSpPr>
          <p:cNvPr id="606211" name="Rectangle 3"/>
          <p:cNvSpPr>
            <a:spLocks noGrp="1" noChangeArrowheads="1"/>
          </p:cNvSpPr>
          <p:nvPr>
            <p:ph type="body" sz="half" idx="1"/>
          </p:nvPr>
        </p:nvSpPr>
        <p:spPr>
          <a:xfrm>
            <a:off x="762000" y="1676400"/>
            <a:ext cx="6400800" cy="4800600"/>
          </a:xfrm>
        </p:spPr>
        <p:txBody>
          <a:bodyPr/>
          <a:lstStyle/>
          <a:p>
            <a:pPr>
              <a:buFont typeface="Wingdings" pitchFamily="2" charset="2"/>
              <a:buNone/>
            </a:pPr>
            <a:r>
              <a:rPr lang="en-US" sz="2400"/>
              <a:t>The sun causes a certain percentage of Carbon to become an isotope. Living systems incorporate carbon, and have the same % of Carbon isotopes as the atmosphere. Upon death, no new carbon is incorporated into the body, and the isotopes start to decay at the half-life rate.</a:t>
            </a:r>
          </a:p>
          <a:p>
            <a:pPr>
              <a:buFont typeface="Wingdings" pitchFamily="2" charset="2"/>
              <a:buNone/>
            </a:pPr>
            <a:r>
              <a:rPr lang="en-US" sz="2400"/>
              <a:t>The half-life of C</a:t>
            </a:r>
            <a:r>
              <a:rPr lang="en-US" sz="2400" baseline="30000"/>
              <a:t>14 </a:t>
            </a:r>
            <a:r>
              <a:rPr lang="en-US" sz="2400"/>
              <a:t>is 5730 years, and can be used to date material up to 50,000 years old. The half-file of K</a:t>
            </a:r>
            <a:r>
              <a:rPr lang="en-US" sz="2400" baseline="30000"/>
              <a:t>40</a:t>
            </a:r>
            <a:r>
              <a:rPr lang="en-US" sz="2400"/>
              <a:t> is 2.3 billion years, and can be used to date rocks over one million years old.</a:t>
            </a:r>
          </a:p>
        </p:txBody>
      </p:sp>
      <p:pic>
        <p:nvPicPr>
          <p:cNvPr id="606212" name="Picture 4" descr="su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239000" y="1676400"/>
            <a:ext cx="1676400" cy="15319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40DBFCA-7B28-4C23-9618-7491DF97B9CD}" type="slidenum">
              <a:rPr lang="en-US"/>
              <a:pPr/>
              <a:t>23</a:t>
            </a:fld>
            <a:endParaRPr lang="en-US"/>
          </a:p>
        </p:txBody>
      </p:sp>
    </p:spTree>
    <p:extLst>
      <p:ext uri="{BB962C8B-B14F-4D97-AF65-F5344CB8AC3E}">
        <p14:creationId xmlns:p14="http://schemas.microsoft.com/office/powerpoint/2010/main" val="19911250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p:txBody>
          <a:bodyPr/>
          <a:lstStyle/>
          <a:p>
            <a:r>
              <a:rPr lang="en-US"/>
              <a:t>D.3.2 Define </a:t>
            </a:r>
            <a:r>
              <a:rPr lang="en-US" i="1"/>
              <a:t>half-life</a:t>
            </a:r>
            <a:r>
              <a:rPr lang="en-US"/>
              <a:t>.</a:t>
            </a:r>
          </a:p>
        </p:txBody>
      </p:sp>
      <p:sp>
        <p:nvSpPr>
          <p:cNvPr id="607235" name="Rectangle 3"/>
          <p:cNvSpPr>
            <a:spLocks noGrp="1" noChangeArrowheads="1"/>
          </p:cNvSpPr>
          <p:nvPr>
            <p:ph type="body" sz="half" idx="1"/>
          </p:nvPr>
        </p:nvSpPr>
        <p:spPr>
          <a:xfrm>
            <a:off x="914400" y="1600200"/>
            <a:ext cx="7391400" cy="1066800"/>
          </a:xfrm>
        </p:spPr>
        <p:txBody>
          <a:bodyPr>
            <a:normAutofit/>
          </a:bodyPr>
          <a:lstStyle/>
          <a:p>
            <a:pPr>
              <a:buFont typeface="Wingdings" pitchFamily="2" charset="2"/>
              <a:buNone/>
            </a:pPr>
            <a:r>
              <a:rPr lang="en-US" sz="2400" u="sng"/>
              <a:t>Half life-</a:t>
            </a:r>
            <a:r>
              <a:rPr lang="en-US" sz="2400"/>
              <a:t> the amount of time it takes for half of the radioactive isotopes of a particular substance to decay.</a:t>
            </a:r>
          </a:p>
          <a:p>
            <a:pPr>
              <a:buFont typeface="Wingdings" pitchFamily="2" charset="2"/>
              <a:buNone/>
            </a:pPr>
            <a:endParaRPr lang="en-US" sz="2400"/>
          </a:p>
        </p:txBody>
      </p:sp>
      <p:pic>
        <p:nvPicPr>
          <p:cNvPr id="607236" name="Picture 4" descr="half_life_grap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752600" y="2895600"/>
            <a:ext cx="5778500" cy="34274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EFBE74D8-7149-46F3-90E2-72282F575702}" type="slidenum">
              <a:rPr lang="en-US"/>
              <a:pPr/>
              <a:t>24</a:t>
            </a:fld>
            <a:endParaRPr lang="en-US"/>
          </a:p>
        </p:txBody>
      </p:sp>
    </p:spTree>
    <p:extLst>
      <p:ext uri="{BB962C8B-B14F-4D97-AF65-F5344CB8AC3E}">
        <p14:creationId xmlns:p14="http://schemas.microsoft.com/office/powerpoint/2010/main" val="1910686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914400" y="0"/>
            <a:ext cx="7772400" cy="1420813"/>
          </a:xfrm>
        </p:spPr>
        <p:txBody>
          <a:bodyPr>
            <a:normAutofit fontScale="90000"/>
          </a:bodyPr>
          <a:lstStyle/>
          <a:p>
            <a:r>
              <a:rPr lang="en-US" sz="3200"/>
              <a:t>D.3.3 Deduce the approximate age of materials based on a simple decay curve for a radioisotope.</a:t>
            </a:r>
          </a:p>
        </p:txBody>
      </p:sp>
      <p:sp>
        <p:nvSpPr>
          <p:cNvPr id="608259" name="Rectangle 3"/>
          <p:cNvSpPr>
            <a:spLocks noGrp="1" noChangeArrowheads="1"/>
          </p:cNvSpPr>
          <p:nvPr>
            <p:ph type="body" sz="half" idx="1"/>
          </p:nvPr>
        </p:nvSpPr>
        <p:spPr>
          <a:xfrm>
            <a:off x="685800" y="1828800"/>
            <a:ext cx="3581400" cy="4267200"/>
          </a:xfrm>
        </p:spPr>
        <p:txBody>
          <a:bodyPr/>
          <a:lstStyle/>
          <a:p>
            <a:r>
              <a:rPr lang="en-US" sz="2400"/>
              <a:t>Problem: If the half-life of C</a:t>
            </a:r>
            <a:r>
              <a:rPr lang="en-US" sz="2400" baseline="30000"/>
              <a:t>14</a:t>
            </a:r>
            <a:r>
              <a:rPr lang="en-US" sz="2400"/>
              <a:t> is 5730 years, after how many years would a sample have a quarter of it’s isotopes left?</a:t>
            </a:r>
          </a:p>
          <a:p>
            <a:pPr>
              <a:buFont typeface="Wingdings" pitchFamily="2" charset="2"/>
              <a:buNone/>
            </a:pPr>
            <a:endParaRPr lang="en-US" sz="2400"/>
          </a:p>
          <a:p>
            <a:r>
              <a:rPr lang="en-US" sz="2400"/>
              <a:t>Answer: 11,460 years</a:t>
            </a:r>
          </a:p>
          <a:p>
            <a:pPr>
              <a:buFont typeface="Wingdings" pitchFamily="2" charset="2"/>
              <a:buNone/>
            </a:pPr>
            <a:endParaRPr lang="en-US" sz="2400"/>
          </a:p>
        </p:txBody>
      </p:sp>
      <p:pic>
        <p:nvPicPr>
          <p:cNvPr id="608260" name="Picture 4" descr="Image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1981200"/>
            <a:ext cx="4343400" cy="31019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77D28C0E-78D8-4112-A0C9-D231A5969342}" type="slidenum">
              <a:rPr lang="en-US"/>
              <a:pPr/>
              <a:t>25</a:t>
            </a:fld>
            <a:endParaRPr lang="en-US"/>
          </a:p>
        </p:txBody>
      </p:sp>
    </p:spTree>
    <p:extLst>
      <p:ext uri="{BB962C8B-B14F-4D97-AF65-F5344CB8AC3E}">
        <p14:creationId xmlns:p14="http://schemas.microsoft.com/office/powerpoint/2010/main" val="1065750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a:xfrm>
            <a:off x="914400" y="0"/>
            <a:ext cx="7772400" cy="1420813"/>
          </a:xfrm>
        </p:spPr>
        <p:txBody>
          <a:bodyPr>
            <a:normAutofit fontScale="90000"/>
          </a:bodyPr>
          <a:lstStyle/>
          <a:p>
            <a:r>
              <a:rPr lang="en-US" sz="3200"/>
              <a:t>D.3.4 Describe the major physical features, such as the adaptations for tree life, that define humans as primates.</a:t>
            </a:r>
          </a:p>
        </p:txBody>
      </p:sp>
      <p:sp>
        <p:nvSpPr>
          <p:cNvPr id="617475" name="Rectangle 3"/>
          <p:cNvSpPr>
            <a:spLocks noGrp="1" noChangeArrowheads="1"/>
          </p:cNvSpPr>
          <p:nvPr>
            <p:ph type="body" sz="half" idx="1"/>
          </p:nvPr>
        </p:nvSpPr>
        <p:spPr>
          <a:xfrm>
            <a:off x="914400" y="1828800"/>
            <a:ext cx="3810000" cy="4302125"/>
          </a:xfrm>
        </p:spPr>
        <p:txBody>
          <a:bodyPr/>
          <a:lstStyle/>
          <a:p>
            <a:pPr marL="876300" lvl="1" indent="-419100">
              <a:buFont typeface="Wingdings" pitchFamily="2" charset="2"/>
              <a:buNone/>
            </a:pPr>
            <a:r>
              <a:rPr lang="en-US" sz="2400"/>
              <a:t>1) Opposable Thumb</a:t>
            </a:r>
          </a:p>
          <a:p>
            <a:pPr marL="876300" lvl="1" indent="-419100">
              <a:buFont typeface="Wingdings" pitchFamily="2" charset="2"/>
              <a:buNone/>
            </a:pPr>
            <a:endParaRPr lang="en-US" sz="2400"/>
          </a:p>
          <a:p>
            <a:pPr marL="876300" lvl="1" indent="-419100">
              <a:buFont typeface="Wingdings" pitchFamily="2" charset="2"/>
              <a:buNone/>
            </a:pPr>
            <a:endParaRPr lang="en-US" sz="2400"/>
          </a:p>
          <a:p>
            <a:pPr marL="876300" lvl="1" indent="-419100">
              <a:buFont typeface="Wingdings" pitchFamily="2" charset="2"/>
              <a:buNone/>
            </a:pPr>
            <a:r>
              <a:rPr lang="en-US" sz="2400"/>
              <a:t>2) Acute Vision</a:t>
            </a:r>
          </a:p>
          <a:p>
            <a:pPr marL="876300" lvl="1" indent="-419100">
              <a:buFont typeface="Wingdings" pitchFamily="2" charset="2"/>
              <a:buNone/>
            </a:pPr>
            <a:endParaRPr lang="en-US" sz="2400"/>
          </a:p>
          <a:p>
            <a:pPr marL="876300" lvl="1" indent="-419100">
              <a:buFont typeface="Wingdings" pitchFamily="2" charset="2"/>
              <a:buNone/>
            </a:pPr>
            <a:endParaRPr lang="en-US" sz="2400"/>
          </a:p>
          <a:p>
            <a:pPr marL="876300" lvl="1" indent="-419100">
              <a:buFont typeface="Wingdings" pitchFamily="2" charset="2"/>
              <a:buNone/>
            </a:pPr>
            <a:r>
              <a:rPr lang="en-US" sz="2400"/>
              <a:t>3) Large Cranial Capacity</a:t>
            </a:r>
          </a:p>
        </p:txBody>
      </p:sp>
      <p:pic>
        <p:nvPicPr>
          <p:cNvPr id="617476" name="Picture 4" descr="IMG_1091_thumb_thumb.jpg 5.6K"/>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029200" y="1676400"/>
            <a:ext cx="1447800" cy="108585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7477" name="Picture 5" descr="Eyes again">
            <a:hlinkClick r:id="rId3"/>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572000" y="3201988"/>
            <a:ext cx="2667000" cy="10604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Slide Number Placeholder 5"/>
          <p:cNvSpPr>
            <a:spLocks noGrp="1"/>
          </p:cNvSpPr>
          <p:nvPr>
            <p:ph type="sldNum" sz="quarter" idx="10"/>
          </p:nvPr>
        </p:nvSpPr>
        <p:spPr/>
        <p:txBody>
          <a:bodyPr/>
          <a:lstStyle/>
          <a:p>
            <a:fld id="{67410B53-587B-4942-860A-5775B5BCBC5F}" type="slidenum">
              <a:rPr lang="en-US"/>
              <a:pPr/>
              <a:t>26</a:t>
            </a:fld>
            <a:endParaRPr lang="en-US"/>
          </a:p>
        </p:txBody>
      </p:sp>
      <p:pic>
        <p:nvPicPr>
          <p:cNvPr id="617478" name="Picture 6" descr="Gray_188_-_Side_view_of_the_sku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495800"/>
            <a:ext cx="1524000" cy="1411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0879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p:txBody>
          <a:bodyPr>
            <a:normAutofit fontScale="90000"/>
          </a:bodyPr>
          <a:lstStyle/>
          <a:p>
            <a:r>
              <a:rPr lang="en-US" sz="3200"/>
              <a:t>D.3.5a Outline the trends illustrated by the fossils of Ardiphithecus ramidus, Australopithecus, and the genus Homo.</a:t>
            </a:r>
          </a:p>
        </p:txBody>
      </p:sp>
      <p:sp>
        <p:nvSpPr>
          <p:cNvPr id="619523" name="Rectangle 3"/>
          <p:cNvSpPr>
            <a:spLocks noGrp="1" noChangeArrowheads="1"/>
          </p:cNvSpPr>
          <p:nvPr>
            <p:ph type="body" sz="half" idx="1"/>
          </p:nvPr>
        </p:nvSpPr>
        <p:spPr>
          <a:xfrm>
            <a:off x="609600" y="1752600"/>
            <a:ext cx="5638800" cy="4724400"/>
          </a:xfrm>
        </p:spPr>
        <p:txBody>
          <a:bodyPr/>
          <a:lstStyle/>
          <a:p>
            <a:r>
              <a:rPr lang="en-US" sz="2400" i="1" u="sng"/>
              <a:t>A. ramidus-</a:t>
            </a:r>
            <a:r>
              <a:rPr lang="en-US" sz="2400" i="1"/>
              <a:t> </a:t>
            </a:r>
            <a:r>
              <a:rPr lang="en-US" sz="2400"/>
              <a:t>5.8-5.2 million years</a:t>
            </a:r>
            <a:r>
              <a:rPr lang="en-US" sz="2400" i="1"/>
              <a:t> </a:t>
            </a:r>
            <a:r>
              <a:rPr lang="en-US" sz="2400"/>
              <a:t>ago</a:t>
            </a:r>
            <a:r>
              <a:rPr lang="en-US" sz="2400" i="1"/>
              <a:t>. </a:t>
            </a:r>
            <a:r>
              <a:rPr lang="en-US" sz="2400"/>
              <a:t>Oldest known hominid. Large canines. Evidence of bipedalism is inconclusive.</a:t>
            </a:r>
          </a:p>
          <a:p>
            <a:pPr>
              <a:buFont typeface="Wingdings" pitchFamily="2" charset="2"/>
              <a:buNone/>
            </a:pPr>
            <a:endParaRPr lang="en-US" sz="2400" i="1" u="sng"/>
          </a:p>
          <a:p>
            <a:r>
              <a:rPr lang="en-US" sz="2400" i="1" u="sng"/>
              <a:t>A. afarensis</a:t>
            </a:r>
            <a:r>
              <a:rPr lang="en-US" sz="2400" u="sng"/>
              <a:t>-</a:t>
            </a:r>
            <a:r>
              <a:rPr lang="en-US" sz="2400"/>
              <a:t> 3.9-2.9 million years ago. Bipedal. Reduced canines.</a:t>
            </a:r>
          </a:p>
          <a:p>
            <a:pPr>
              <a:buFont typeface="Wingdings" pitchFamily="2" charset="2"/>
              <a:buNone/>
            </a:pPr>
            <a:endParaRPr lang="en-US" sz="2400"/>
          </a:p>
          <a:p>
            <a:r>
              <a:rPr lang="en-US" sz="2400" i="1" u="sng"/>
              <a:t>A. africanus-</a:t>
            </a:r>
            <a:r>
              <a:rPr lang="en-US" sz="2400"/>
              <a:t> 3.3-2.5 million years ago. Similar to </a:t>
            </a:r>
            <a:r>
              <a:rPr lang="en-US" sz="2400" i="1"/>
              <a:t>A. afarensis</a:t>
            </a:r>
            <a:r>
              <a:rPr lang="en-US" sz="2400"/>
              <a:t>, but slightly larger brain.</a:t>
            </a:r>
          </a:p>
        </p:txBody>
      </p:sp>
      <p:pic>
        <p:nvPicPr>
          <p:cNvPr id="619527" name="Picture 7" descr="Image:Austrolopithecus africanus.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19800" y="2286000"/>
            <a:ext cx="2571750" cy="240982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FDCFEA64-7508-4F40-8CC7-B3ABE7C01C1A}" type="slidenum">
              <a:rPr lang="en-US"/>
              <a:pPr/>
              <a:t>27</a:t>
            </a:fld>
            <a:endParaRPr lang="en-US"/>
          </a:p>
        </p:txBody>
      </p:sp>
      <p:sp>
        <p:nvSpPr>
          <p:cNvPr id="619529" name="Text Box 9"/>
          <p:cNvSpPr txBox="1">
            <a:spLocks noChangeArrowheads="1"/>
          </p:cNvSpPr>
          <p:nvPr/>
        </p:nvSpPr>
        <p:spPr bwMode="auto">
          <a:xfrm>
            <a:off x="6172200" y="4876800"/>
            <a:ext cx="2362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i="1"/>
              <a:t>Artist’s interpretation of A. africanus.</a:t>
            </a:r>
          </a:p>
        </p:txBody>
      </p:sp>
    </p:spTree>
    <p:extLst>
      <p:ext uri="{BB962C8B-B14F-4D97-AF65-F5344CB8AC3E}">
        <p14:creationId xmlns:p14="http://schemas.microsoft.com/office/powerpoint/2010/main" val="8459453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p:txBody>
          <a:bodyPr>
            <a:normAutofit fontScale="90000"/>
          </a:bodyPr>
          <a:lstStyle/>
          <a:p>
            <a:r>
              <a:rPr lang="en-US" sz="3200"/>
              <a:t>D.3.5b Outline the trends illustrated by the fossils of Ardiphithecus ramidus, Australopithecus, and the genus Homo.</a:t>
            </a:r>
          </a:p>
        </p:txBody>
      </p:sp>
      <p:sp>
        <p:nvSpPr>
          <p:cNvPr id="807939" name="Rectangle 3"/>
          <p:cNvSpPr>
            <a:spLocks noGrp="1" noChangeArrowheads="1"/>
          </p:cNvSpPr>
          <p:nvPr>
            <p:ph type="body" sz="half" idx="1"/>
          </p:nvPr>
        </p:nvSpPr>
        <p:spPr>
          <a:xfrm>
            <a:off x="914400" y="1600200"/>
            <a:ext cx="4876800" cy="4800600"/>
          </a:xfrm>
        </p:spPr>
        <p:txBody>
          <a:bodyPr/>
          <a:lstStyle/>
          <a:p>
            <a:pPr>
              <a:lnSpc>
                <a:spcPct val="90000"/>
              </a:lnSpc>
            </a:pPr>
            <a:r>
              <a:rPr lang="en-US" sz="2000" i="1" u="sng"/>
              <a:t>H. habilis</a:t>
            </a:r>
            <a:r>
              <a:rPr lang="en-US" sz="2000" i="1"/>
              <a:t>- </a:t>
            </a:r>
            <a:r>
              <a:rPr lang="en-US" sz="2000"/>
              <a:t>2.6-1.4 million years ago. Used first simple, stone tools. Protrusions in face starting to reduce.</a:t>
            </a:r>
          </a:p>
          <a:p>
            <a:pPr>
              <a:lnSpc>
                <a:spcPct val="90000"/>
              </a:lnSpc>
            </a:pPr>
            <a:r>
              <a:rPr lang="en-US" sz="2000" i="1" u="sng"/>
              <a:t>H. erectus</a:t>
            </a:r>
            <a:r>
              <a:rPr lang="en-US" sz="2000" i="1"/>
              <a:t>- </a:t>
            </a:r>
            <a:r>
              <a:rPr lang="en-US" sz="2000"/>
              <a:t>1.8-1 million years ago. More advanced tool, possibly used fire.</a:t>
            </a:r>
            <a:endParaRPr lang="en-US" sz="2000" i="1"/>
          </a:p>
          <a:p>
            <a:pPr>
              <a:lnSpc>
                <a:spcPct val="90000"/>
              </a:lnSpc>
            </a:pPr>
            <a:r>
              <a:rPr lang="en-US" sz="2000" i="1" u="sng"/>
              <a:t>H. neanderthalensis</a:t>
            </a:r>
            <a:r>
              <a:rPr lang="en-US" sz="2000" i="1"/>
              <a:t>- </a:t>
            </a:r>
            <a:r>
              <a:rPr lang="en-US" sz="2000"/>
              <a:t>500,000-24,000 years ago. Short, thick bodies adapted to cold climate. Largest cranial capacity.</a:t>
            </a:r>
            <a:endParaRPr lang="en-US" sz="2000" i="1"/>
          </a:p>
          <a:p>
            <a:pPr>
              <a:lnSpc>
                <a:spcPct val="90000"/>
              </a:lnSpc>
            </a:pPr>
            <a:r>
              <a:rPr lang="en-US" sz="2000" i="1" u="sng"/>
              <a:t>H. sapiens</a:t>
            </a:r>
            <a:r>
              <a:rPr lang="en-US" sz="2000" i="1"/>
              <a:t>- </a:t>
            </a:r>
            <a:r>
              <a:rPr lang="en-US" sz="2000"/>
              <a:t>50,000-present. Cranial capacity not as large as </a:t>
            </a:r>
            <a:r>
              <a:rPr lang="en-US" sz="2000" i="1"/>
              <a:t>N. neanderthalensis</a:t>
            </a:r>
            <a:r>
              <a:rPr lang="en-US" sz="2000"/>
              <a:t>, but better able to use their brains to develop agricultural and hunting skills. </a:t>
            </a:r>
          </a:p>
        </p:txBody>
      </p:sp>
      <p:sp>
        <p:nvSpPr>
          <p:cNvPr id="6" name="Slide Number Placeholder 4"/>
          <p:cNvSpPr>
            <a:spLocks noGrp="1"/>
          </p:cNvSpPr>
          <p:nvPr>
            <p:ph type="sldNum" sz="quarter" idx="10"/>
          </p:nvPr>
        </p:nvSpPr>
        <p:spPr/>
        <p:txBody>
          <a:bodyPr/>
          <a:lstStyle/>
          <a:p>
            <a:fld id="{EBCA4049-E085-4401-BD67-1F28F9235801}" type="slidenum">
              <a:rPr lang="en-US"/>
              <a:pPr/>
              <a:t>28</a:t>
            </a:fld>
            <a:endParaRPr lang="en-US"/>
          </a:p>
        </p:txBody>
      </p:sp>
      <p:pic>
        <p:nvPicPr>
          <p:cNvPr id="807941" name="Picture 5" descr="neanderth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905000"/>
            <a:ext cx="2543175" cy="3048000"/>
          </a:xfrm>
          <a:prstGeom prst="rect">
            <a:avLst/>
          </a:prstGeom>
          <a:noFill/>
          <a:extLst>
            <a:ext uri="{909E8E84-426E-40DD-AFC4-6F175D3DCCD1}">
              <a14:hiddenFill xmlns:a14="http://schemas.microsoft.com/office/drawing/2010/main">
                <a:solidFill>
                  <a:srgbClr val="FFFFFF"/>
                </a:solidFill>
              </a14:hiddenFill>
            </a:ext>
          </a:extLst>
        </p:spPr>
      </p:pic>
      <p:sp>
        <p:nvSpPr>
          <p:cNvPr id="807942" name="Text Box 6"/>
          <p:cNvSpPr txBox="1">
            <a:spLocks noChangeArrowheads="1"/>
          </p:cNvSpPr>
          <p:nvPr/>
        </p:nvSpPr>
        <p:spPr bwMode="auto">
          <a:xfrm>
            <a:off x="6324600" y="53340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Neanderthal skull</a:t>
            </a:r>
          </a:p>
        </p:txBody>
      </p:sp>
    </p:spTree>
    <p:extLst>
      <p:ext uri="{BB962C8B-B14F-4D97-AF65-F5344CB8AC3E}">
        <p14:creationId xmlns:p14="http://schemas.microsoft.com/office/powerpoint/2010/main" val="1690440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a:xfrm>
            <a:off x="838200" y="0"/>
            <a:ext cx="7772400" cy="1371600"/>
          </a:xfrm>
        </p:spPr>
        <p:txBody>
          <a:bodyPr>
            <a:normAutofit/>
          </a:bodyPr>
          <a:lstStyle/>
          <a:p>
            <a:r>
              <a:rPr lang="en-US" sz="3200"/>
              <a:t>D.3.6 State that, at various stages in hominid evolution, several species may have coexisted.</a:t>
            </a:r>
          </a:p>
        </p:txBody>
      </p:sp>
      <p:pic>
        <p:nvPicPr>
          <p:cNvPr id="808965" name="Picture 5" descr="Humanevolutionchar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1676400"/>
            <a:ext cx="4046538" cy="45307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4298CCD0-B95E-4A79-A923-FC185B291A5A}" type="slidenum">
              <a:rPr lang="en-US"/>
              <a:pPr/>
              <a:t>29</a:t>
            </a:fld>
            <a:endParaRPr lang="en-US"/>
          </a:p>
        </p:txBody>
      </p:sp>
      <p:sp>
        <p:nvSpPr>
          <p:cNvPr id="808967" name="Text Box 7"/>
          <p:cNvSpPr txBox="1">
            <a:spLocks noChangeArrowheads="1"/>
          </p:cNvSpPr>
          <p:nvPr/>
        </p:nvSpPr>
        <p:spPr bwMode="auto">
          <a:xfrm>
            <a:off x="6629400" y="54102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Tim Vickers</a:t>
            </a:r>
          </a:p>
        </p:txBody>
      </p:sp>
    </p:spTree>
    <p:extLst>
      <p:ext uri="{BB962C8B-B14F-4D97-AF65-F5344CB8AC3E}">
        <p14:creationId xmlns:p14="http://schemas.microsoft.com/office/powerpoint/2010/main" val="398919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914400" y="152400"/>
            <a:ext cx="7772400" cy="1143000"/>
          </a:xfrm>
        </p:spPr>
        <p:txBody>
          <a:bodyPr/>
          <a:lstStyle/>
          <a:p>
            <a:r>
              <a:rPr lang="en-US" sz="3200"/>
              <a:t>D.1.2 Outline the experiments of Miller and Urey into the origin of organic compounds.</a:t>
            </a:r>
          </a:p>
        </p:txBody>
      </p:sp>
      <p:pic>
        <p:nvPicPr>
          <p:cNvPr id="591875" name="Picture 3" descr="UreyMillerExperiment"/>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060700" y="2203450"/>
            <a:ext cx="2413000" cy="3594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BBADC348-3A83-4A92-B278-B035971226DA}" type="slidenum">
              <a:rPr lang="en-US"/>
              <a:pPr/>
              <a:t>3</a:t>
            </a:fld>
            <a:endParaRPr lang="en-US"/>
          </a:p>
        </p:txBody>
      </p:sp>
      <p:sp>
        <p:nvSpPr>
          <p:cNvPr id="591876" name="Rectangle 4"/>
          <p:cNvSpPr>
            <a:spLocks noGrp="1" noChangeArrowheads="1"/>
          </p:cNvSpPr>
          <p:nvPr>
            <p:ph type="body" idx="4294967295"/>
          </p:nvPr>
        </p:nvSpPr>
        <p:spPr>
          <a:xfrm>
            <a:off x="0" y="1828800"/>
            <a:ext cx="4953000" cy="4419600"/>
          </a:xfrm>
        </p:spPr>
        <p:txBody>
          <a:bodyPr/>
          <a:lstStyle/>
          <a:p>
            <a:r>
              <a:rPr lang="en-US" sz="2400" u="sng"/>
              <a:t>Purpose-</a:t>
            </a:r>
            <a:r>
              <a:rPr lang="en-US" sz="2400"/>
              <a:t> to test the hypothesis that organic molecules can form spontaneously under the right conditions.</a:t>
            </a:r>
          </a:p>
          <a:p>
            <a:r>
              <a:rPr lang="en-US" sz="2400"/>
              <a:t>Gases used: ammonia, methane and hydrogen, which created a reducing atmosphere.</a:t>
            </a:r>
          </a:p>
          <a:p>
            <a:endParaRPr lang="en-US" sz="2400"/>
          </a:p>
          <a:p>
            <a:r>
              <a:rPr lang="en-US" sz="2400"/>
              <a:t>It worked! Amino acids  and other simple organic molecules were formed by the apparatus.</a:t>
            </a:r>
          </a:p>
          <a:p>
            <a:pPr>
              <a:buFont typeface="Wingdings" pitchFamily="2" charset="2"/>
              <a:buNone/>
            </a:pPr>
            <a:endParaRPr lang="en-US" sz="2400"/>
          </a:p>
        </p:txBody>
      </p:sp>
    </p:spTree>
    <p:extLst>
      <p:ext uri="{BB962C8B-B14F-4D97-AF65-F5344CB8AC3E}">
        <p14:creationId xmlns:p14="http://schemas.microsoft.com/office/powerpoint/2010/main" val="18499388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ChangeArrowheads="1"/>
          </p:cNvSpPr>
          <p:nvPr>
            <p:ph type="title"/>
          </p:nvPr>
        </p:nvSpPr>
        <p:spPr>
          <a:xfrm>
            <a:off x="914400" y="152400"/>
            <a:ext cx="7772400" cy="1268413"/>
          </a:xfrm>
        </p:spPr>
        <p:txBody>
          <a:bodyPr>
            <a:normAutofit fontScale="90000"/>
          </a:bodyPr>
          <a:lstStyle/>
          <a:p>
            <a:r>
              <a:rPr lang="en-US" sz="3200"/>
              <a:t>D.3.7 Discuss the incompleteness of the fossil record and the resulting uncertainties about human evolution.</a:t>
            </a:r>
          </a:p>
        </p:txBody>
      </p:sp>
      <p:sp>
        <p:nvSpPr>
          <p:cNvPr id="621571" name="Rectangle 3"/>
          <p:cNvSpPr>
            <a:spLocks noGrp="1" noChangeArrowheads="1"/>
          </p:cNvSpPr>
          <p:nvPr>
            <p:ph type="body" sz="half" idx="1"/>
          </p:nvPr>
        </p:nvSpPr>
        <p:spPr>
          <a:xfrm>
            <a:off x="914400" y="1752600"/>
            <a:ext cx="3810000" cy="4378325"/>
          </a:xfrm>
        </p:spPr>
        <p:txBody>
          <a:bodyPr/>
          <a:lstStyle/>
          <a:p>
            <a:pPr>
              <a:lnSpc>
                <a:spcPct val="90000"/>
              </a:lnSpc>
            </a:pPr>
            <a:r>
              <a:rPr lang="en-US" sz="2400"/>
              <a:t>Many fossils, from Australopithecines through the genus Homo, are incomplete.  Often only partial skulls and just a few bones are found, because only a small percentage of organic matter is ever fossilized. There are also very few neanderthal fossils.</a:t>
            </a:r>
          </a:p>
        </p:txBody>
      </p:sp>
      <p:pic>
        <p:nvPicPr>
          <p:cNvPr id="621572" name="Picture 4" descr="p24_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676400"/>
            <a:ext cx="3495675" cy="3079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0C6B218F-C88F-4F18-8AC0-CECAFCC387B4}" type="slidenum">
              <a:rPr lang="en-US"/>
              <a:pPr/>
              <a:t>30</a:t>
            </a:fld>
            <a:endParaRPr lang="en-US"/>
          </a:p>
        </p:txBody>
      </p:sp>
    </p:spTree>
    <p:extLst>
      <p:ext uri="{BB962C8B-B14F-4D97-AF65-F5344CB8AC3E}">
        <p14:creationId xmlns:p14="http://schemas.microsoft.com/office/powerpoint/2010/main" val="1649472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a:xfrm>
            <a:off x="914400" y="0"/>
            <a:ext cx="7772400" cy="1420813"/>
          </a:xfrm>
        </p:spPr>
        <p:txBody>
          <a:bodyPr>
            <a:normAutofit fontScale="90000"/>
          </a:bodyPr>
          <a:lstStyle/>
          <a:p>
            <a:r>
              <a:rPr lang="en-US" sz="3200"/>
              <a:t>D.3.8 Discuss the correlation between the change in diet and increase in brain size during hominid evolution.</a:t>
            </a:r>
          </a:p>
        </p:txBody>
      </p:sp>
      <p:sp>
        <p:nvSpPr>
          <p:cNvPr id="809987" name="Rectangle 3"/>
          <p:cNvSpPr>
            <a:spLocks noGrp="1" noChangeArrowheads="1"/>
          </p:cNvSpPr>
          <p:nvPr>
            <p:ph type="body" sz="half" idx="1"/>
          </p:nvPr>
        </p:nvSpPr>
        <p:spPr/>
        <p:txBody>
          <a:bodyPr/>
          <a:lstStyle/>
          <a:p>
            <a:r>
              <a:rPr lang="en-US" sz="2400"/>
              <a:t>As brain size increased, the ability to hunt and farm more efficiently increased. This leads to a better nutrition, which in turn supported an even greater increase in cranial capacity. In essence, an evolutionary positive feedback loop.</a:t>
            </a:r>
          </a:p>
        </p:txBody>
      </p:sp>
      <p:pic>
        <p:nvPicPr>
          <p:cNvPr id="809993" name="Picture 9" descr="istockphoto_2802452_summer_corn_crops_fiel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286000"/>
            <a:ext cx="3810000" cy="2547938"/>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0"/>
          </p:nvPr>
        </p:nvSpPr>
        <p:spPr/>
        <p:txBody>
          <a:bodyPr/>
          <a:lstStyle/>
          <a:p>
            <a:fld id="{7979A7D9-B9DC-4DB5-9280-AC0777EE3031}" type="slidenum">
              <a:rPr lang="en-US"/>
              <a:pPr/>
              <a:t>31</a:t>
            </a:fld>
            <a:endParaRPr lang="en-US"/>
          </a:p>
        </p:txBody>
      </p:sp>
    </p:spTree>
    <p:extLst>
      <p:ext uri="{BB962C8B-B14F-4D97-AF65-F5344CB8AC3E}">
        <p14:creationId xmlns:p14="http://schemas.microsoft.com/office/powerpoint/2010/main" val="603289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sz="3200"/>
              <a:t>D.3.9 Distinguish between genetic and cultural evolution.</a:t>
            </a:r>
          </a:p>
        </p:txBody>
      </p:sp>
      <p:sp>
        <p:nvSpPr>
          <p:cNvPr id="623619" name="Rectangle 3"/>
          <p:cNvSpPr>
            <a:spLocks noGrp="1" noChangeArrowheads="1"/>
          </p:cNvSpPr>
          <p:nvPr>
            <p:ph type="body" sz="half" idx="1"/>
          </p:nvPr>
        </p:nvSpPr>
        <p:spPr/>
        <p:txBody>
          <a:bodyPr/>
          <a:lstStyle/>
          <a:p>
            <a:r>
              <a:rPr lang="en-US" sz="2000" u="sng"/>
              <a:t>Genetic Evolution-</a:t>
            </a:r>
            <a:r>
              <a:rPr lang="en-US" sz="2000"/>
              <a:t> the random change of base pair sequences, coupled with the relative resonance of these changes based on environmental conditions.</a:t>
            </a:r>
          </a:p>
          <a:p>
            <a:pPr>
              <a:buFont typeface="Wingdings" pitchFamily="2" charset="2"/>
              <a:buNone/>
            </a:pPr>
            <a:endParaRPr lang="en-US" sz="2000"/>
          </a:p>
          <a:p>
            <a:r>
              <a:rPr lang="en-US" sz="2000" u="sng"/>
              <a:t>Cultural Evolution-</a:t>
            </a:r>
            <a:r>
              <a:rPr lang="en-US" sz="2000"/>
              <a:t> the change in practices and traditions, not through genetics but rather communicated in some form from generation to generation.</a:t>
            </a:r>
          </a:p>
        </p:txBody>
      </p:sp>
      <p:pic>
        <p:nvPicPr>
          <p:cNvPr id="623620" name="Picture 4" descr="birthdaycake%20(Small)"/>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tretch>
            <a:fillRect/>
          </a:stretch>
        </p:blipFill>
        <p:spPr>
          <a:xfrm>
            <a:off x="5157787" y="1613694"/>
            <a:ext cx="3248025" cy="2162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3622" name="Picture 6" descr="Image:DNA sequence.png">
            <a:hlinkClick r:id="rId3"/>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876800" y="1828800"/>
            <a:ext cx="3657600" cy="157003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B71B5C1C-3760-4ADE-89B5-D82BA315EB3F}" type="slidenum">
              <a:rPr lang="en-US"/>
              <a:pPr/>
              <a:t>32</a:t>
            </a:fld>
            <a:endParaRPr lang="en-US"/>
          </a:p>
        </p:txBody>
      </p:sp>
    </p:spTree>
    <p:extLst>
      <p:ext uri="{BB962C8B-B14F-4D97-AF65-F5344CB8AC3E}">
        <p14:creationId xmlns:p14="http://schemas.microsoft.com/office/powerpoint/2010/main" val="17091849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ChangeArrowheads="1"/>
          </p:cNvSpPr>
          <p:nvPr>
            <p:ph type="title"/>
          </p:nvPr>
        </p:nvSpPr>
        <p:spPr>
          <a:xfrm>
            <a:off x="914400" y="0"/>
            <a:ext cx="7772400" cy="1420813"/>
          </a:xfrm>
        </p:spPr>
        <p:txBody>
          <a:bodyPr>
            <a:normAutofit fontScale="90000"/>
          </a:bodyPr>
          <a:lstStyle/>
          <a:p>
            <a:r>
              <a:rPr lang="en-US" sz="3200"/>
              <a:t>D.3.10 Discuss the relative importance of genetic and cultural evolution in the evolution of humans.</a:t>
            </a:r>
          </a:p>
        </p:txBody>
      </p:sp>
      <p:sp>
        <p:nvSpPr>
          <p:cNvPr id="624643" name="Rectangle 3"/>
          <p:cNvSpPr>
            <a:spLocks noGrp="1" noChangeArrowheads="1"/>
          </p:cNvSpPr>
          <p:nvPr>
            <p:ph type="body" sz="half" idx="1"/>
          </p:nvPr>
        </p:nvSpPr>
        <p:spPr/>
        <p:txBody>
          <a:bodyPr/>
          <a:lstStyle/>
          <a:p>
            <a:r>
              <a:rPr lang="en-US" sz="2400"/>
              <a:t>Genetic evolution has profoundly influenced our physical traits, whereas cultural evolution has profoundly influenced traditions and societal touchstones.  Cultural evolution accounts for art, music and language developments in society.</a:t>
            </a:r>
          </a:p>
        </p:txBody>
      </p:sp>
      <p:pic>
        <p:nvPicPr>
          <p:cNvPr id="624644" name="Picture 4" descr="388px-Mona_Lisa">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314950" y="1603375"/>
            <a:ext cx="2933700" cy="45243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28B79B8E-00F9-43EF-84E8-AB057D62AC46}" type="slidenum">
              <a:rPr lang="en-US"/>
              <a:pPr/>
              <a:t>33</a:t>
            </a:fld>
            <a:endParaRPr lang="en-US"/>
          </a:p>
        </p:txBody>
      </p:sp>
    </p:spTree>
    <p:extLst>
      <p:ext uri="{BB962C8B-B14F-4D97-AF65-F5344CB8AC3E}">
        <p14:creationId xmlns:p14="http://schemas.microsoft.com/office/powerpoint/2010/main" val="266312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ctrTitle"/>
          </p:nvPr>
        </p:nvSpPr>
        <p:spPr/>
        <p:txBody>
          <a:bodyPr/>
          <a:lstStyle/>
          <a:p>
            <a:r>
              <a:rPr lang="en-US" i="1"/>
              <a:t>Option D: Evolution</a:t>
            </a:r>
          </a:p>
        </p:txBody>
      </p:sp>
      <p:sp>
        <p:nvSpPr>
          <p:cNvPr id="635907" name="Rectangle 3"/>
          <p:cNvSpPr>
            <a:spLocks noGrp="1" noChangeArrowheads="1"/>
          </p:cNvSpPr>
          <p:nvPr>
            <p:ph type="subTitle" idx="1"/>
          </p:nvPr>
        </p:nvSpPr>
        <p:spPr/>
        <p:txBody>
          <a:bodyPr>
            <a:normAutofit fontScale="92500" lnSpcReduction="20000"/>
          </a:bodyPr>
          <a:lstStyle/>
          <a:p>
            <a:pPr algn="l"/>
            <a:r>
              <a:rPr lang="en-US" sz="4000"/>
              <a:t>Lesson D:4 The Hardy-Weinberg Principle</a:t>
            </a:r>
            <a:r>
              <a:rPr lang="en-US"/>
              <a:t> </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84D6D96C-4DB7-44CE-ADEC-628DEAAB959B}" type="slidenum">
              <a:rPr lang="en-US"/>
              <a:pPr/>
              <a:t>34</a:t>
            </a:fld>
            <a:endParaRPr lang="en-US"/>
          </a:p>
        </p:txBody>
      </p:sp>
    </p:spTree>
    <p:extLst>
      <p:ext uri="{BB962C8B-B14F-4D97-AF65-F5344CB8AC3E}">
        <p14:creationId xmlns:p14="http://schemas.microsoft.com/office/powerpoint/2010/main" val="18261090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normAutofit/>
          </a:bodyPr>
          <a:lstStyle/>
          <a:p>
            <a:r>
              <a:rPr lang="en-US" sz="3200"/>
              <a:t>D.4.1 Explain how the Hardy-Weinberg equation p</a:t>
            </a:r>
            <a:r>
              <a:rPr lang="en-US" sz="3200" baseline="30000"/>
              <a:t>2</a:t>
            </a:r>
            <a:r>
              <a:rPr lang="en-US" sz="3200"/>
              <a:t> + 2pq + q</a:t>
            </a:r>
            <a:r>
              <a:rPr lang="en-US" sz="3200" baseline="30000"/>
              <a:t>2</a:t>
            </a:r>
            <a:r>
              <a:rPr lang="en-US" sz="3200"/>
              <a:t>=1 is derived.</a:t>
            </a:r>
          </a:p>
        </p:txBody>
      </p:sp>
      <p:sp>
        <p:nvSpPr>
          <p:cNvPr id="637955" name="Rectangle 3"/>
          <p:cNvSpPr>
            <a:spLocks noGrp="1" noChangeArrowheads="1"/>
          </p:cNvSpPr>
          <p:nvPr>
            <p:ph idx="1"/>
          </p:nvPr>
        </p:nvSpPr>
        <p:spPr>
          <a:xfrm>
            <a:off x="914400" y="1905000"/>
            <a:ext cx="7772400" cy="4225925"/>
          </a:xfrm>
        </p:spPr>
        <p:txBody>
          <a:bodyPr/>
          <a:lstStyle/>
          <a:p>
            <a:r>
              <a:rPr lang="en-US" sz="2400"/>
              <a:t>Assuming a STATIC population, </a:t>
            </a:r>
          </a:p>
          <a:p>
            <a:r>
              <a:rPr lang="en-US" sz="2400"/>
              <a:t>and A=p and a =q:</a:t>
            </a:r>
          </a:p>
          <a:p>
            <a:r>
              <a:rPr lang="en-US" sz="2400"/>
              <a:t>P + q = 1 (1.0 = 100%)</a:t>
            </a:r>
          </a:p>
          <a:p>
            <a:r>
              <a:rPr lang="en-US" sz="2400"/>
              <a:t>Possible genotypes are: pp, pq, qp qq</a:t>
            </a:r>
          </a:p>
          <a:p>
            <a:r>
              <a:rPr lang="en-US" sz="2400"/>
              <a:t>p x p = p</a:t>
            </a:r>
            <a:r>
              <a:rPr lang="en-US" sz="2400" baseline="30000">
                <a:solidFill>
                  <a:schemeClr val="tx2"/>
                </a:solidFill>
              </a:rPr>
              <a:t>2</a:t>
            </a:r>
            <a:r>
              <a:rPr lang="en-US" sz="2400"/>
              <a:t>, etc., therefore…</a:t>
            </a:r>
          </a:p>
          <a:p>
            <a:r>
              <a:rPr lang="en-US" sz="2400"/>
              <a:t>P</a:t>
            </a:r>
            <a:r>
              <a:rPr lang="en-US" sz="2400" baseline="30000">
                <a:solidFill>
                  <a:schemeClr val="tx2"/>
                </a:solidFill>
              </a:rPr>
              <a:t>2</a:t>
            </a:r>
            <a:r>
              <a:rPr lang="en-US" sz="2400"/>
              <a:t> + 2pq + q</a:t>
            </a:r>
            <a:r>
              <a:rPr lang="en-US" sz="2400" baseline="30000">
                <a:solidFill>
                  <a:schemeClr val="tx2"/>
                </a:solidFill>
              </a:rPr>
              <a:t>2</a:t>
            </a:r>
            <a:r>
              <a:rPr lang="en-US" sz="2400"/>
              <a:t> = 1</a:t>
            </a:r>
          </a:p>
        </p:txBody>
      </p:sp>
      <p:sp>
        <p:nvSpPr>
          <p:cNvPr id="4" name="Slide Number Placeholder 3"/>
          <p:cNvSpPr>
            <a:spLocks noGrp="1"/>
          </p:cNvSpPr>
          <p:nvPr>
            <p:ph type="sldNum" sz="quarter" idx="12"/>
          </p:nvPr>
        </p:nvSpPr>
        <p:spPr/>
        <p:txBody>
          <a:bodyPr/>
          <a:lstStyle/>
          <a:p>
            <a:fld id="{E5752D8D-CB12-45EA-8C71-EBB47DCAB332}" type="slidenum">
              <a:rPr lang="en-US"/>
              <a:pPr/>
              <a:t>35</a:t>
            </a:fld>
            <a:endParaRPr lang="en-US"/>
          </a:p>
        </p:txBody>
      </p:sp>
    </p:spTree>
    <p:extLst>
      <p:ext uri="{BB962C8B-B14F-4D97-AF65-F5344CB8AC3E}">
        <p14:creationId xmlns:p14="http://schemas.microsoft.com/office/powerpoint/2010/main" val="17501310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2"/>
          <p:cNvSpPr>
            <a:spLocks noGrp="1" noChangeArrowheads="1"/>
          </p:cNvSpPr>
          <p:nvPr>
            <p:ph type="title"/>
          </p:nvPr>
        </p:nvSpPr>
        <p:spPr/>
        <p:txBody>
          <a:bodyPr>
            <a:normAutofit fontScale="90000"/>
          </a:bodyPr>
          <a:lstStyle/>
          <a:p>
            <a:r>
              <a:rPr lang="en-US" sz="2800"/>
              <a:t>D.4.2 Calculate allele, genotype and phenotype frequencies for two alleles of a gene, using the Hardy-Weinberg equation.</a:t>
            </a:r>
          </a:p>
        </p:txBody>
      </p:sp>
      <p:sp>
        <p:nvSpPr>
          <p:cNvPr id="638979" name="Rectangle 3"/>
          <p:cNvSpPr>
            <a:spLocks noGrp="1" noChangeArrowheads="1"/>
          </p:cNvSpPr>
          <p:nvPr>
            <p:ph idx="1"/>
          </p:nvPr>
        </p:nvSpPr>
        <p:spPr>
          <a:xfrm>
            <a:off x="914400" y="1981200"/>
            <a:ext cx="7772400" cy="4149725"/>
          </a:xfrm>
          <a:noFill/>
          <a:ln/>
        </p:spPr>
        <p:txBody>
          <a:bodyPr/>
          <a:lstStyle/>
          <a:p>
            <a:pPr>
              <a:lnSpc>
                <a:spcPct val="90000"/>
              </a:lnSpc>
            </a:pPr>
            <a:r>
              <a:rPr lang="en-US" sz="2400"/>
              <a:t>Cystic Fibrosis is a recessive genetic disorder. In a certain population, 2 out of every 2000 individuals have cystic fibrosis.  What are the values of p &amp; q? What percentage of the population are carriers?</a:t>
            </a:r>
          </a:p>
          <a:p>
            <a:pPr>
              <a:lnSpc>
                <a:spcPct val="90000"/>
              </a:lnSpc>
            </a:pPr>
            <a:endParaRPr lang="en-US" sz="1600"/>
          </a:p>
          <a:p>
            <a:pPr>
              <a:lnSpc>
                <a:spcPct val="90000"/>
              </a:lnSpc>
            </a:pPr>
            <a:r>
              <a:rPr lang="en-US" sz="2400"/>
              <a:t>q</a:t>
            </a:r>
            <a:r>
              <a:rPr lang="en-US" sz="2400" baseline="30000"/>
              <a:t>2</a:t>
            </a:r>
            <a:r>
              <a:rPr lang="en-US" sz="2400"/>
              <a:t> = 2/2000=.001</a:t>
            </a:r>
          </a:p>
          <a:p>
            <a:pPr>
              <a:lnSpc>
                <a:spcPct val="90000"/>
              </a:lnSpc>
            </a:pPr>
            <a:r>
              <a:rPr lang="en-US" sz="2400"/>
              <a:t>q = √.001 = .031</a:t>
            </a:r>
          </a:p>
          <a:p>
            <a:pPr>
              <a:lnSpc>
                <a:spcPct val="90000"/>
              </a:lnSpc>
            </a:pPr>
            <a:r>
              <a:rPr lang="en-US" sz="2400"/>
              <a:t>p + .031 = 1</a:t>
            </a:r>
          </a:p>
          <a:p>
            <a:pPr>
              <a:lnSpc>
                <a:spcPct val="90000"/>
              </a:lnSpc>
            </a:pPr>
            <a:r>
              <a:rPr lang="en-US" sz="2400"/>
              <a:t>p = .969</a:t>
            </a:r>
          </a:p>
          <a:p>
            <a:pPr>
              <a:lnSpc>
                <a:spcPct val="90000"/>
              </a:lnSpc>
            </a:pPr>
            <a:r>
              <a:rPr lang="en-US" sz="2400"/>
              <a:t>2pq = .06</a:t>
            </a:r>
          </a:p>
          <a:p>
            <a:pPr>
              <a:lnSpc>
                <a:spcPct val="90000"/>
              </a:lnSpc>
            </a:pPr>
            <a:r>
              <a:rPr lang="en-US" sz="2400"/>
              <a:t>Hence, 6% of the population are carriers.</a:t>
            </a:r>
          </a:p>
          <a:p>
            <a:pPr>
              <a:lnSpc>
                <a:spcPct val="90000"/>
              </a:lnSpc>
            </a:pPr>
            <a:endParaRPr lang="en-US" sz="2400"/>
          </a:p>
          <a:p>
            <a:pPr>
              <a:lnSpc>
                <a:spcPct val="90000"/>
              </a:lnSpc>
              <a:buFontTx/>
              <a:buAutoNum type="arabicParenR"/>
            </a:pPr>
            <a:endParaRPr lang="en-US" sz="2400"/>
          </a:p>
        </p:txBody>
      </p:sp>
      <p:sp>
        <p:nvSpPr>
          <p:cNvPr id="4" name="Slide Number Placeholder 3"/>
          <p:cNvSpPr>
            <a:spLocks noGrp="1"/>
          </p:cNvSpPr>
          <p:nvPr>
            <p:ph type="sldNum" sz="quarter" idx="12"/>
          </p:nvPr>
        </p:nvSpPr>
        <p:spPr/>
        <p:txBody>
          <a:bodyPr/>
          <a:lstStyle/>
          <a:p>
            <a:fld id="{1DCD6502-E2A2-4CF5-8DE8-CF0A12BBFE86}" type="slidenum">
              <a:rPr lang="en-US"/>
              <a:pPr/>
              <a:t>36</a:t>
            </a:fld>
            <a:endParaRPr lang="en-US"/>
          </a:p>
        </p:txBody>
      </p:sp>
    </p:spTree>
    <p:extLst>
      <p:ext uri="{BB962C8B-B14F-4D97-AF65-F5344CB8AC3E}">
        <p14:creationId xmlns:p14="http://schemas.microsoft.com/office/powerpoint/2010/main" val="23520891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p:txBody>
          <a:bodyPr>
            <a:normAutofit/>
          </a:bodyPr>
          <a:lstStyle/>
          <a:p>
            <a:r>
              <a:rPr lang="en-US" sz="3200"/>
              <a:t>D.4.3 State the assumptions made when the Hardy-Weinberg equation is used.</a:t>
            </a:r>
          </a:p>
        </p:txBody>
      </p:sp>
      <p:sp>
        <p:nvSpPr>
          <p:cNvPr id="641027" name="Rectangle 3"/>
          <p:cNvSpPr>
            <a:spLocks noGrp="1" noChangeArrowheads="1"/>
          </p:cNvSpPr>
          <p:nvPr>
            <p:ph idx="1"/>
          </p:nvPr>
        </p:nvSpPr>
        <p:spPr/>
        <p:txBody>
          <a:bodyPr/>
          <a:lstStyle/>
          <a:p>
            <a:pPr marL="457200" indent="-457200"/>
            <a:r>
              <a:rPr lang="en-US" sz="2400" u="sng"/>
              <a:t>Hardy-Weinberg assumptions:</a:t>
            </a:r>
          </a:p>
          <a:p>
            <a:pPr marL="952500" lvl="1" indent="-495300">
              <a:buFont typeface="Wingdings" pitchFamily="2" charset="2"/>
              <a:buNone/>
            </a:pPr>
            <a:r>
              <a:rPr lang="en-US" sz="2200"/>
              <a:t>1)	Large population</a:t>
            </a:r>
          </a:p>
          <a:p>
            <a:pPr marL="952500" lvl="1" indent="-495300">
              <a:buFont typeface="Wingdings" pitchFamily="2" charset="2"/>
              <a:buNone/>
            </a:pPr>
            <a:r>
              <a:rPr lang="en-US" sz="2200"/>
              <a:t>2)	Random mating</a:t>
            </a:r>
          </a:p>
          <a:p>
            <a:pPr marL="952500" lvl="1" indent="-495300">
              <a:buFont typeface="Wingdings" pitchFamily="2" charset="2"/>
              <a:buNone/>
            </a:pPr>
            <a:r>
              <a:rPr lang="en-US" sz="2200"/>
              <a:t>3)	Constant allele frequency over time</a:t>
            </a:r>
          </a:p>
          <a:p>
            <a:pPr marL="952500" lvl="1" indent="-495300">
              <a:buFont typeface="Wingdings" pitchFamily="2" charset="2"/>
              <a:buNone/>
            </a:pPr>
            <a:r>
              <a:rPr lang="en-US" sz="2200"/>
              <a:t>4)	No allele-specific mortality</a:t>
            </a:r>
          </a:p>
          <a:p>
            <a:pPr marL="952500" lvl="1" indent="-495300">
              <a:buFont typeface="Wingdings" pitchFamily="2" charset="2"/>
              <a:buNone/>
            </a:pPr>
            <a:r>
              <a:rPr lang="en-US" sz="2200"/>
              <a:t>5)	No mutation</a:t>
            </a:r>
          </a:p>
          <a:p>
            <a:pPr marL="952500" lvl="1" indent="-495300">
              <a:buFont typeface="Wingdings" pitchFamily="2" charset="2"/>
              <a:buNone/>
            </a:pPr>
            <a:r>
              <a:rPr lang="en-US" sz="2200"/>
              <a:t>6)	No immigration or emmigration</a:t>
            </a:r>
          </a:p>
        </p:txBody>
      </p:sp>
      <p:sp>
        <p:nvSpPr>
          <p:cNvPr id="4" name="Slide Number Placeholder 3"/>
          <p:cNvSpPr>
            <a:spLocks noGrp="1"/>
          </p:cNvSpPr>
          <p:nvPr>
            <p:ph type="sldNum" sz="quarter" idx="12"/>
          </p:nvPr>
        </p:nvSpPr>
        <p:spPr/>
        <p:txBody>
          <a:bodyPr/>
          <a:lstStyle/>
          <a:p>
            <a:fld id="{FCEA8D06-6AB2-40B2-8A8F-F0BD888B06C2}" type="slidenum">
              <a:rPr lang="en-US"/>
              <a:pPr/>
              <a:t>37</a:t>
            </a:fld>
            <a:endParaRPr lang="en-US"/>
          </a:p>
        </p:txBody>
      </p:sp>
    </p:spTree>
    <p:extLst>
      <p:ext uri="{BB962C8B-B14F-4D97-AF65-F5344CB8AC3E}">
        <p14:creationId xmlns:p14="http://schemas.microsoft.com/office/powerpoint/2010/main" val="25019315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Grp="1" noChangeArrowheads="1"/>
          </p:cNvSpPr>
          <p:nvPr>
            <p:ph type="ctrTitle"/>
          </p:nvPr>
        </p:nvSpPr>
        <p:spPr/>
        <p:txBody>
          <a:bodyPr/>
          <a:lstStyle/>
          <a:p>
            <a:r>
              <a:rPr lang="en-US" i="1"/>
              <a:t>Option D: Evolution</a:t>
            </a:r>
          </a:p>
        </p:txBody>
      </p:sp>
      <p:sp>
        <p:nvSpPr>
          <p:cNvPr id="643075" name="Rectangle 3"/>
          <p:cNvSpPr>
            <a:spLocks noGrp="1" noChangeArrowheads="1"/>
          </p:cNvSpPr>
          <p:nvPr>
            <p:ph type="subTitle" idx="1"/>
          </p:nvPr>
        </p:nvSpPr>
        <p:spPr/>
        <p:txBody>
          <a:bodyPr>
            <a:normAutofit fontScale="92500" lnSpcReduction="10000"/>
          </a:bodyPr>
          <a:lstStyle/>
          <a:p>
            <a:pPr algn="l"/>
            <a:r>
              <a:rPr lang="en-US" sz="3600"/>
              <a:t>Lesson D.5 Phylogeny and Systematics</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FAB39D5E-B57E-4BD6-B8CC-1D702CA29862}" type="slidenum">
              <a:rPr lang="en-US"/>
              <a:pPr/>
              <a:t>38</a:t>
            </a:fld>
            <a:endParaRPr lang="en-US"/>
          </a:p>
        </p:txBody>
      </p:sp>
    </p:spTree>
    <p:extLst>
      <p:ext uri="{BB962C8B-B14F-4D97-AF65-F5344CB8AC3E}">
        <p14:creationId xmlns:p14="http://schemas.microsoft.com/office/powerpoint/2010/main" val="28248430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p:txBody>
          <a:bodyPr/>
          <a:lstStyle/>
          <a:p>
            <a:r>
              <a:rPr lang="en-US" sz="3200"/>
              <a:t>D.5.1 Outline the value of classifying organisms.</a:t>
            </a:r>
          </a:p>
        </p:txBody>
      </p:sp>
      <p:pic>
        <p:nvPicPr>
          <p:cNvPr id="814084" name="Picture 4" descr="taxonomy_page_chart"/>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885950" y="2109787"/>
            <a:ext cx="4762500" cy="37814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7FF72904-5961-42F4-B74D-177A9E6FE648}" type="slidenum">
              <a:rPr lang="en-US"/>
              <a:pPr/>
              <a:t>39</a:t>
            </a:fld>
            <a:endParaRPr lang="en-US"/>
          </a:p>
        </p:txBody>
      </p:sp>
      <p:sp>
        <p:nvSpPr>
          <p:cNvPr id="814087" name="Rectangle 7"/>
          <p:cNvSpPr>
            <a:spLocks noGrp="1" noChangeArrowheads="1"/>
          </p:cNvSpPr>
          <p:nvPr>
            <p:ph type="body" idx="4294967295"/>
          </p:nvPr>
        </p:nvSpPr>
        <p:spPr>
          <a:xfrm>
            <a:off x="1219200" y="1600200"/>
            <a:ext cx="7924800" cy="1905000"/>
          </a:xfrm>
        </p:spPr>
        <p:txBody>
          <a:bodyPr/>
          <a:lstStyle/>
          <a:p>
            <a:r>
              <a:rPr lang="en-US" sz="2400"/>
              <a:t>The organization of data about living organisms helps identify them, show evolutionary links, and enables prediction of characteristics shared by members of a group.</a:t>
            </a:r>
          </a:p>
          <a:p>
            <a:endParaRPr lang="en-US" sz="2400"/>
          </a:p>
        </p:txBody>
      </p:sp>
    </p:spTree>
    <p:extLst>
      <p:ext uri="{BB962C8B-B14F-4D97-AF65-F5344CB8AC3E}">
        <p14:creationId xmlns:p14="http://schemas.microsoft.com/office/powerpoint/2010/main" val="149542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Rectangle 2"/>
          <p:cNvSpPr>
            <a:spLocks noGrp="1" noChangeArrowheads="1"/>
          </p:cNvSpPr>
          <p:nvPr>
            <p:ph type="title"/>
          </p:nvPr>
        </p:nvSpPr>
        <p:spPr/>
        <p:txBody>
          <a:bodyPr>
            <a:normAutofit/>
          </a:bodyPr>
          <a:lstStyle/>
          <a:p>
            <a:r>
              <a:rPr lang="en-US" sz="3200"/>
              <a:t>D.1.3 State that comets may have delivered organic compounds to Earth.</a:t>
            </a:r>
          </a:p>
        </p:txBody>
      </p:sp>
      <p:pic>
        <p:nvPicPr>
          <p:cNvPr id="792581" name="Picture 5" descr="Image:Comet-Hale-Bopp-29-03-1997 hires adj.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362200" y="1600200"/>
            <a:ext cx="3725863" cy="4876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DCC31F5E-2A1A-44DD-A1A6-AB9114667861}" type="slidenum">
              <a:rPr lang="en-US"/>
              <a:pPr/>
              <a:t>4</a:t>
            </a:fld>
            <a:endParaRPr lang="en-US"/>
          </a:p>
        </p:txBody>
      </p:sp>
      <p:sp>
        <p:nvSpPr>
          <p:cNvPr id="792583" name="Text Box 7"/>
          <p:cNvSpPr txBox="1">
            <a:spLocks noChangeArrowheads="1"/>
          </p:cNvSpPr>
          <p:nvPr/>
        </p:nvSpPr>
        <p:spPr bwMode="auto">
          <a:xfrm>
            <a:off x="6324600" y="5486400"/>
            <a:ext cx="1981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Philipp Salzgeber</a:t>
            </a:r>
          </a:p>
        </p:txBody>
      </p:sp>
    </p:spTree>
    <p:extLst>
      <p:ext uri="{BB962C8B-B14F-4D97-AF65-F5344CB8AC3E}">
        <p14:creationId xmlns:p14="http://schemas.microsoft.com/office/powerpoint/2010/main" val="37607534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ChangeArrowheads="1"/>
          </p:cNvSpPr>
          <p:nvPr>
            <p:ph type="title"/>
          </p:nvPr>
        </p:nvSpPr>
        <p:spPr>
          <a:xfrm>
            <a:off x="914400" y="228600"/>
            <a:ext cx="7772400" cy="1143000"/>
          </a:xfrm>
        </p:spPr>
        <p:txBody>
          <a:bodyPr>
            <a:normAutofit fontScale="90000"/>
          </a:bodyPr>
          <a:lstStyle/>
          <a:p>
            <a:r>
              <a:rPr lang="en-US" sz="2400"/>
              <a:t>D.5.2 Explain the biochemical evidence provided by the universality of DNA and protein structures for the common ancestry of living organisms.</a:t>
            </a:r>
          </a:p>
        </p:txBody>
      </p:sp>
      <p:sp>
        <p:nvSpPr>
          <p:cNvPr id="815107" name="Rectangle 3"/>
          <p:cNvSpPr>
            <a:spLocks noGrp="1" noChangeArrowheads="1"/>
          </p:cNvSpPr>
          <p:nvPr>
            <p:ph idx="1"/>
          </p:nvPr>
        </p:nvSpPr>
        <p:spPr>
          <a:xfrm>
            <a:off x="914400" y="1600200"/>
            <a:ext cx="4724400" cy="4572000"/>
          </a:xfrm>
        </p:spPr>
        <p:txBody>
          <a:bodyPr/>
          <a:lstStyle/>
          <a:p>
            <a:pPr>
              <a:lnSpc>
                <a:spcPct val="90000"/>
              </a:lnSpc>
            </a:pPr>
            <a:r>
              <a:rPr lang="en-US" sz="2400"/>
              <a:t>All amino acids are coded for by mRNA codon sequences, which are transcribed from DNA codons. Codons are derived from the same four bases regardless of species: A,T,G and C. The universality of the code points to a common evolutionary ancestry.</a:t>
            </a:r>
          </a:p>
          <a:p>
            <a:pPr>
              <a:lnSpc>
                <a:spcPct val="90000"/>
              </a:lnSpc>
              <a:buFont typeface="Wingdings" pitchFamily="2" charset="2"/>
              <a:buNone/>
            </a:pPr>
            <a:endParaRPr lang="en-US" sz="2400"/>
          </a:p>
        </p:txBody>
      </p:sp>
      <p:sp>
        <p:nvSpPr>
          <p:cNvPr id="5" name="Slide Number Placeholder 3"/>
          <p:cNvSpPr>
            <a:spLocks noGrp="1"/>
          </p:cNvSpPr>
          <p:nvPr>
            <p:ph type="sldNum" sz="quarter" idx="12"/>
          </p:nvPr>
        </p:nvSpPr>
        <p:spPr/>
        <p:txBody>
          <a:bodyPr/>
          <a:lstStyle/>
          <a:p>
            <a:fld id="{580EFDC3-A75C-48E0-89DE-E50B109277F7}" type="slidenum">
              <a:rPr lang="en-US"/>
              <a:pPr/>
              <a:t>40</a:t>
            </a:fld>
            <a:endParaRPr lang="en-US"/>
          </a:p>
        </p:txBody>
      </p:sp>
      <p:pic>
        <p:nvPicPr>
          <p:cNvPr id="815109" name="Picture 5" descr="Image:RNA-codon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752600"/>
            <a:ext cx="2647950" cy="4495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999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Rectangle 2"/>
          <p:cNvSpPr>
            <a:spLocks noGrp="1" noChangeArrowheads="1"/>
          </p:cNvSpPr>
          <p:nvPr>
            <p:ph type="title"/>
          </p:nvPr>
        </p:nvSpPr>
        <p:spPr/>
        <p:txBody>
          <a:bodyPr/>
          <a:lstStyle/>
          <a:p>
            <a:r>
              <a:rPr lang="en-US" sz="3200"/>
              <a:t>D.5.3 Explain how variations in specific molecules can indicate phylogeny.</a:t>
            </a:r>
          </a:p>
        </p:txBody>
      </p:sp>
      <p:sp>
        <p:nvSpPr>
          <p:cNvPr id="816135" name="Rectangle 7"/>
          <p:cNvSpPr>
            <a:spLocks noGrp="1" noChangeArrowheads="1"/>
          </p:cNvSpPr>
          <p:nvPr>
            <p:ph type="body" sz="half" idx="1"/>
          </p:nvPr>
        </p:nvSpPr>
        <p:spPr/>
        <p:txBody>
          <a:bodyPr/>
          <a:lstStyle/>
          <a:p>
            <a:r>
              <a:rPr lang="en-US" sz="2400"/>
              <a:t>Hemoglobin is found in most animals, but the nucleotide sequence can vary by species. Tracking and comparing these variations can help place species relative to each other on a phylogenetic tree.</a:t>
            </a:r>
          </a:p>
        </p:txBody>
      </p:sp>
      <p:pic>
        <p:nvPicPr>
          <p:cNvPr id="816140" name="Picture 12" descr="Image:1GZX Haemoglobin.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752600"/>
            <a:ext cx="3810000" cy="3810000"/>
          </a:xfrm>
        </p:spPr>
      </p:pic>
      <p:sp>
        <p:nvSpPr>
          <p:cNvPr id="6" name="Slide Number Placeholder 4"/>
          <p:cNvSpPr>
            <a:spLocks noGrp="1"/>
          </p:cNvSpPr>
          <p:nvPr>
            <p:ph type="sldNum" sz="quarter" idx="10"/>
          </p:nvPr>
        </p:nvSpPr>
        <p:spPr/>
        <p:txBody>
          <a:bodyPr/>
          <a:lstStyle/>
          <a:p>
            <a:fld id="{BBE76256-4C2A-421B-9E8B-711398771FB2}" type="slidenum">
              <a:rPr lang="en-US"/>
              <a:pPr/>
              <a:t>41</a:t>
            </a:fld>
            <a:endParaRPr lang="en-US"/>
          </a:p>
        </p:txBody>
      </p:sp>
      <p:sp>
        <p:nvSpPr>
          <p:cNvPr id="816139" name="Text Box 11"/>
          <p:cNvSpPr txBox="1">
            <a:spLocks noChangeArrowheads="1"/>
          </p:cNvSpPr>
          <p:nvPr/>
        </p:nvSpPr>
        <p:spPr bwMode="auto">
          <a:xfrm>
            <a:off x="5029200" y="5257800"/>
            <a:ext cx="3505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Hemoglobin molecule, courtesy of Richard Wheeler</a:t>
            </a:r>
          </a:p>
        </p:txBody>
      </p:sp>
    </p:spTree>
    <p:extLst>
      <p:ext uri="{BB962C8B-B14F-4D97-AF65-F5344CB8AC3E}">
        <p14:creationId xmlns:p14="http://schemas.microsoft.com/office/powerpoint/2010/main" val="3492224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r>
              <a:rPr lang="en-US" sz="3200"/>
              <a:t>D.5.4 Discuss how biochemical variations can be used as an evolutionary clock.</a:t>
            </a:r>
          </a:p>
        </p:txBody>
      </p:sp>
      <p:sp>
        <p:nvSpPr>
          <p:cNvPr id="817156" name="Rectangle 4"/>
          <p:cNvSpPr>
            <a:spLocks noGrp="1" noChangeArrowheads="1"/>
          </p:cNvSpPr>
          <p:nvPr>
            <p:ph type="body" sz="half" idx="1"/>
          </p:nvPr>
        </p:nvSpPr>
        <p:spPr>
          <a:noFill/>
          <a:ln/>
        </p:spPr>
        <p:txBody>
          <a:bodyPr/>
          <a:lstStyle/>
          <a:p>
            <a:pPr>
              <a:lnSpc>
                <a:spcPct val="90000"/>
              </a:lnSpc>
            </a:pPr>
            <a:r>
              <a:rPr lang="en-US" sz="2400"/>
              <a:t>DNA replication errors occur with specific frequency over time. These errors can act as a molecular clock, helping determine how closely related two branches are on the phylogenetic tree. The greater the variation in replication errors, the further apart two groups are on the tree.</a:t>
            </a:r>
          </a:p>
        </p:txBody>
      </p:sp>
      <p:pic>
        <p:nvPicPr>
          <p:cNvPr id="817157" name="Picture 5" descr="Image:Phylogenetic tree.sv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4877038" y="2579848"/>
            <a:ext cx="3809524" cy="25714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AA7179D9-9F66-4CCA-8FA1-25653D24EC4A}" type="slidenum">
              <a:rPr lang="en-US"/>
              <a:pPr/>
              <a:t>42</a:t>
            </a:fld>
            <a:endParaRPr lang="en-US"/>
          </a:p>
        </p:txBody>
      </p:sp>
    </p:spTree>
    <p:extLst>
      <p:ext uri="{BB962C8B-B14F-4D97-AF65-F5344CB8AC3E}">
        <p14:creationId xmlns:p14="http://schemas.microsoft.com/office/powerpoint/2010/main" val="696659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2"/>
          <p:cNvSpPr>
            <a:spLocks noGrp="1" noChangeArrowheads="1"/>
          </p:cNvSpPr>
          <p:nvPr>
            <p:ph type="title"/>
          </p:nvPr>
        </p:nvSpPr>
        <p:spPr/>
        <p:txBody>
          <a:bodyPr/>
          <a:lstStyle/>
          <a:p>
            <a:r>
              <a:rPr lang="en-US"/>
              <a:t>D.5.5 Define </a:t>
            </a:r>
            <a:r>
              <a:rPr lang="en-US" i="1"/>
              <a:t>clade</a:t>
            </a:r>
            <a:r>
              <a:rPr lang="en-US"/>
              <a:t> and </a:t>
            </a:r>
            <a:r>
              <a:rPr lang="en-US" i="1"/>
              <a:t>cladistics</a:t>
            </a:r>
            <a:r>
              <a:rPr lang="en-US"/>
              <a:t>.</a:t>
            </a:r>
          </a:p>
        </p:txBody>
      </p:sp>
      <p:sp>
        <p:nvSpPr>
          <p:cNvPr id="818179" name="Rectangle 3"/>
          <p:cNvSpPr>
            <a:spLocks noGrp="1" noChangeArrowheads="1"/>
          </p:cNvSpPr>
          <p:nvPr>
            <p:ph type="body" sz="half" idx="1"/>
          </p:nvPr>
        </p:nvSpPr>
        <p:spPr/>
        <p:txBody>
          <a:bodyPr/>
          <a:lstStyle/>
          <a:p>
            <a:pPr>
              <a:lnSpc>
                <a:spcPct val="90000"/>
              </a:lnSpc>
            </a:pPr>
            <a:r>
              <a:rPr lang="en-US" sz="2400" u="sng"/>
              <a:t>Clade-</a:t>
            </a:r>
            <a:r>
              <a:rPr lang="en-US" sz="2400"/>
              <a:t> a group of organisms who share common characteristics.</a:t>
            </a:r>
          </a:p>
          <a:p>
            <a:pPr>
              <a:lnSpc>
                <a:spcPct val="90000"/>
              </a:lnSpc>
            </a:pPr>
            <a:endParaRPr lang="en-US" sz="2400"/>
          </a:p>
          <a:p>
            <a:pPr>
              <a:lnSpc>
                <a:spcPct val="90000"/>
              </a:lnSpc>
            </a:pPr>
            <a:r>
              <a:rPr lang="en-US" sz="2400" u="sng"/>
              <a:t>Cladistics-</a:t>
            </a:r>
            <a:r>
              <a:rPr lang="en-US" sz="2400"/>
              <a:t> a taxonomic system of separating clades based on the differentiation of characteristics.</a:t>
            </a:r>
          </a:p>
        </p:txBody>
      </p:sp>
      <p:pic>
        <p:nvPicPr>
          <p:cNvPr id="818181" name="Picture 5" descr="Image:Cladogram-example1.sv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743200"/>
            <a:ext cx="3810000" cy="139065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A48E90A3-C923-4D11-9C3F-F052EAD2DDC0}" type="slidenum">
              <a:rPr lang="en-US"/>
              <a:pPr/>
              <a:t>43</a:t>
            </a:fld>
            <a:endParaRPr lang="en-US"/>
          </a:p>
        </p:txBody>
      </p:sp>
      <p:sp>
        <p:nvSpPr>
          <p:cNvPr id="818183" name="Text Box 7"/>
          <p:cNvSpPr txBox="1">
            <a:spLocks noChangeArrowheads="1"/>
          </p:cNvSpPr>
          <p:nvPr/>
        </p:nvSpPr>
        <p:spPr bwMode="auto">
          <a:xfrm>
            <a:off x="5486400" y="4343400"/>
            <a:ext cx="297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Geoffrey Adams</a:t>
            </a:r>
          </a:p>
        </p:txBody>
      </p:sp>
    </p:spTree>
    <p:extLst>
      <p:ext uri="{BB962C8B-B14F-4D97-AF65-F5344CB8AC3E}">
        <p14:creationId xmlns:p14="http://schemas.microsoft.com/office/powerpoint/2010/main" val="30662548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title"/>
          </p:nvPr>
        </p:nvSpPr>
        <p:spPr/>
        <p:txBody>
          <a:bodyPr/>
          <a:lstStyle/>
          <a:p>
            <a:r>
              <a:rPr lang="en-US" sz="3200"/>
              <a:t>D.5.6 Distinguish, with  examples, between analogous and homologous characteristics.</a:t>
            </a:r>
          </a:p>
        </p:txBody>
      </p:sp>
      <p:sp>
        <p:nvSpPr>
          <p:cNvPr id="819203" name="Rectangle 3"/>
          <p:cNvSpPr>
            <a:spLocks noGrp="1" noChangeArrowheads="1"/>
          </p:cNvSpPr>
          <p:nvPr>
            <p:ph type="body" sz="half" idx="1"/>
          </p:nvPr>
        </p:nvSpPr>
        <p:spPr/>
        <p:txBody>
          <a:bodyPr/>
          <a:lstStyle/>
          <a:p>
            <a:r>
              <a:rPr lang="en-US" sz="2000" u="sng"/>
              <a:t>Analogous characteristics-</a:t>
            </a:r>
            <a:r>
              <a:rPr lang="en-US" sz="2000"/>
              <a:t> show similarity without necessarily having a common ancestor. Example: the spines on a porcupine and the needles on a cactus.</a:t>
            </a:r>
          </a:p>
          <a:p>
            <a:pPr>
              <a:buFont typeface="Wingdings" pitchFamily="2" charset="2"/>
              <a:buNone/>
            </a:pPr>
            <a:endParaRPr lang="en-US" sz="2000"/>
          </a:p>
          <a:p>
            <a:r>
              <a:rPr lang="en-US" sz="2000" u="sng"/>
              <a:t>Homologous characteristics-</a:t>
            </a:r>
            <a:r>
              <a:rPr lang="en-US" sz="2000"/>
              <a:t> show similarity due to the sharing of a common ancestor. Example: the flipper of a whale and the human hand.</a:t>
            </a:r>
          </a:p>
        </p:txBody>
      </p:sp>
      <p:pic>
        <p:nvPicPr>
          <p:cNvPr id="819205" name="Picture 5" descr="genera1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969941"/>
            <a:ext cx="3810000" cy="379124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03839DB8-9B6C-4DD1-8538-572C9C95895C}" type="slidenum">
              <a:rPr lang="en-US"/>
              <a:pPr/>
              <a:t>44</a:t>
            </a:fld>
            <a:endParaRPr lang="en-US"/>
          </a:p>
        </p:txBody>
      </p:sp>
      <p:sp>
        <p:nvSpPr>
          <p:cNvPr id="819207" name="Text Box 7"/>
          <p:cNvSpPr txBox="1">
            <a:spLocks noChangeArrowheads="1"/>
          </p:cNvSpPr>
          <p:nvPr/>
        </p:nvSpPr>
        <p:spPr bwMode="auto">
          <a:xfrm>
            <a:off x="5562600" y="5791200"/>
            <a:ext cx="297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Homologous structures</a:t>
            </a:r>
          </a:p>
        </p:txBody>
      </p:sp>
    </p:spTree>
    <p:extLst>
      <p:ext uri="{BB962C8B-B14F-4D97-AF65-F5344CB8AC3E}">
        <p14:creationId xmlns:p14="http://schemas.microsoft.com/office/powerpoint/2010/main" val="3604100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rrowheads="1"/>
          </p:cNvSpPr>
          <p:nvPr>
            <p:ph type="title"/>
          </p:nvPr>
        </p:nvSpPr>
        <p:spPr/>
        <p:txBody>
          <a:bodyPr>
            <a:normAutofit fontScale="90000"/>
          </a:bodyPr>
          <a:lstStyle/>
          <a:p>
            <a:r>
              <a:rPr lang="en-US" sz="3200"/>
              <a:t>D.5.7 Outline the methods used to construct cladograms and the conclusions that can be drawn from them.</a:t>
            </a:r>
          </a:p>
        </p:txBody>
      </p:sp>
      <p:sp>
        <p:nvSpPr>
          <p:cNvPr id="820227" name="Rectangle 3"/>
          <p:cNvSpPr>
            <a:spLocks noGrp="1" noChangeArrowheads="1"/>
          </p:cNvSpPr>
          <p:nvPr>
            <p:ph type="body" sz="half" idx="1"/>
          </p:nvPr>
        </p:nvSpPr>
        <p:spPr>
          <a:xfrm>
            <a:off x="609600" y="1600200"/>
            <a:ext cx="4267200" cy="4495800"/>
          </a:xfrm>
        </p:spPr>
        <p:txBody>
          <a:bodyPr/>
          <a:lstStyle/>
          <a:p>
            <a:pPr>
              <a:lnSpc>
                <a:spcPct val="80000"/>
              </a:lnSpc>
            </a:pPr>
            <a:r>
              <a:rPr lang="en-US" sz="1800"/>
              <a:t>Cladograms start with an “in-group”, which contain certain characteristics.   Another group is then compared to the in-group. If the second group illustrates all the same characteristics, it is placed in the in-group. If it differs in any way, it is placed in its own clade. Clades are separated from each other based on single differences, and are then placed in sequence.</a:t>
            </a:r>
          </a:p>
          <a:p>
            <a:pPr>
              <a:lnSpc>
                <a:spcPct val="80000"/>
              </a:lnSpc>
              <a:buFont typeface="Wingdings" pitchFamily="2" charset="2"/>
              <a:buNone/>
            </a:pPr>
            <a:endParaRPr lang="en-US" sz="1800"/>
          </a:p>
          <a:p>
            <a:pPr>
              <a:lnSpc>
                <a:spcPct val="80000"/>
              </a:lnSpc>
            </a:pPr>
            <a:r>
              <a:rPr lang="en-US" sz="1800"/>
              <a:t>Note that a cladograms do not make any assumptions about the time period involved in an evolutionary change, rather, they indicate that one has occurred.</a:t>
            </a:r>
          </a:p>
        </p:txBody>
      </p:sp>
      <p:pic>
        <p:nvPicPr>
          <p:cNvPr id="820229" name="Picture 5" descr="Image:Cladogram-example2.sv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133600"/>
            <a:ext cx="3810000" cy="3392488"/>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2A802573-A356-40FC-90B9-0C901AB096A4}" type="slidenum">
              <a:rPr lang="en-US"/>
              <a:pPr/>
              <a:t>45</a:t>
            </a:fld>
            <a:endParaRPr lang="en-US"/>
          </a:p>
        </p:txBody>
      </p:sp>
      <p:sp>
        <p:nvSpPr>
          <p:cNvPr id="820231" name="Text Box 7"/>
          <p:cNvSpPr txBox="1">
            <a:spLocks noChangeArrowheads="1"/>
          </p:cNvSpPr>
          <p:nvPr/>
        </p:nvSpPr>
        <p:spPr bwMode="auto">
          <a:xfrm>
            <a:off x="5181600" y="5715000"/>
            <a:ext cx="297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Geoffrey Adams</a:t>
            </a:r>
          </a:p>
        </p:txBody>
      </p:sp>
    </p:spTree>
    <p:extLst>
      <p:ext uri="{BB962C8B-B14F-4D97-AF65-F5344CB8AC3E}">
        <p14:creationId xmlns:p14="http://schemas.microsoft.com/office/powerpoint/2010/main" val="5348308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2"/>
          <p:cNvSpPr>
            <a:spLocks noGrp="1" noChangeArrowheads="1"/>
          </p:cNvSpPr>
          <p:nvPr>
            <p:ph type="title"/>
          </p:nvPr>
        </p:nvSpPr>
        <p:spPr/>
        <p:txBody>
          <a:bodyPr>
            <a:normAutofit fontScale="90000"/>
          </a:bodyPr>
          <a:lstStyle/>
          <a:p>
            <a:r>
              <a:rPr lang="en-US"/>
              <a:t>D.5.8 Construct a simple cladogram.</a:t>
            </a:r>
          </a:p>
        </p:txBody>
      </p:sp>
      <p:pic>
        <p:nvPicPr>
          <p:cNvPr id="821253" name="Picture 5" descr="Image:Simple cladistics.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54582"/>
          <a:stretch>
            <a:fillRect/>
          </a:stretch>
        </p:blipFill>
        <p:spPr>
          <a:xfrm>
            <a:off x="1905000" y="1752600"/>
            <a:ext cx="5181600" cy="478313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Slide Number Placeholder 3"/>
          <p:cNvSpPr>
            <a:spLocks noGrp="1"/>
          </p:cNvSpPr>
          <p:nvPr>
            <p:ph type="sldNum" sz="quarter" idx="12"/>
          </p:nvPr>
        </p:nvSpPr>
        <p:spPr/>
        <p:txBody>
          <a:bodyPr/>
          <a:lstStyle/>
          <a:p>
            <a:fld id="{FCBF90D2-BFFD-4DA1-B6E9-57167A67C90F}" type="slidenum">
              <a:rPr lang="en-US"/>
              <a:pPr/>
              <a:t>46</a:t>
            </a:fld>
            <a:endParaRPr lang="en-US"/>
          </a:p>
        </p:txBody>
      </p:sp>
    </p:spTree>
    <p:extLst>
      <p:ext uri="{BB962C8B-B14F-4D97-AF65-F5344CB8AC3E}">
        <p14:creationId xmlns:p14="http://schemas.microsoft.com/office/powerpoint/2010/main" val="32525765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p:nvPr>
        </p:nvSpPr>
        <p:spPr/>
        <p:txBody>
          <a:bodyPr/>
          <a:lstStyle/>
          <a:p>
            <a:r>
              <a:rPr lang="en-US" sz="3200"/>
              <a:t>D.5.9 Analyze cladograms in terms of phylogenetic relationships.</a:t>
            </a:r>
          </a:p>
        </p:txBody>
      </p:sp>
      <p:sp>
        <p:nvSpPr>
          <p:cNvPr id="822275" name="Rectangle 3"/>
          <p:cNvSpPr>
            <a:spLocks noGrp="1" noChangeArrowheads="1"/>
          </p:cNvSpPr>
          <p:nvPr>
            <p:ph type="body" sz="half" idx="1"/>
          </p:nvPr>
        </p:nvSpPr>
        <p:spPr>
          <a:xfrm>
            <a:off x="914400" y="1600200"/>
            <a:ext cx="3048000" cy="4419600"/>
          </a:xfrm>
        </p:spPr>
        <p:txBody>
          <a:bodyPr/>
          <a:lstStyle/>
          <a:p>
            <a:r>
              <a:rPr lang="en-US" sz="2400"/>
              <a:t>Organisms “C” and “D” are more closely related to each other, because they both share traits “A” and “B”.</a:t>
            </a:r>
          </a:p>
        </p:txBody>
      </p:sp>
      <p:pic>
        <p:nvPicPr>
          <p:cNvPr id="822276" name="Picture 4" descr="Image:Simple cladistics.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b="62839"/>
          <a:stretch>
            <a:fillRect/>
          </a:stretch>
        </p:blipFill>
        <p:spPr>
          <a:xfrm>
            <a:off x="4495800" y="1905000"/>
            <a:ext cx="4183063" cy="3429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2969B073-0982-4FD0-B710-336EDD5FFA44}" type="slidenum">
              <a:rPr lang="en-US"/>
              <a:pPr/>
              <a:t>47</a:t>
            </a:fld>
            <a:endParaRPr lang="en-US"/>
          </a:p>
        </p:txBody>
      </p:sp>
    </p:spTree>
    <p:extLst>
      <p:ext uri="{BB962C8B-B14F-4D97-AF65-F5344CB8AC3E}">
        <p14:creationId xmlns:p14="http://schemas.microsoft.com/office/powerpoint/2010/main" val="41129959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a:xfrm>
            <a:off x="838200" y="152400"/>
            <a:ext cx="7772400" cy="1143000"/>
          </a:xfrm>
        </p:spPr>
        <p:txBody>
          <a:bodyPr>
            <a:normAutofit/>
          </a:bodyPr>
          <a:lstStyle/>
          <a:p>
            <a:r>
              <a:rPr lang="en-US" sz="3200"/>
              <a:t>D.5.10 Discuss relationships between cladograms and the classification of living organisms.</a:t>
            </a:r>
          </a:p>
        </p:txBody>
      </p:sp>
      <p:sp>
        <p:nvSpPr>
          <p:cNvPr id="823299" name="Rectangle 3"/>
          <p:cNvSpPr>
            <a:spLocks noGrp="1" noChangeArrowheads="1"/>
          </p:cNvSpPr>
          <p:nvPr>
            <p:ph type="body" sz="half" idx="1"/>
          </p:nvPr>
        </p:nvSpPr>
        <p:spPr/>
        <p:txBody>
          <a:bodyPr/>
          <a:lstStyle/>
          <a:p>
            <a:r>
              <a:rPr lang="en-US" sz="2000" u="sng"/>
              <a:t>Monophyletic</a:t>
            </a:r>
            <a:r>
              <a:rPr lang="en-US" sz="2000"/>
              <a:t>- a group which shares a common ancestor.</a:t>
            </a:r>
          </a:p>
          <a:p>
            <a:pPr>
              <a:buFont typeface="Wingdings" pitchFamily="2" charset="2"/>
              <a:buNone/>
            </a:pPr>
            <a:endParaRPr lang="en-US" sz="2000"/>
          </a:p>
          <a:p>
            <a:r>
              <a:rPr lang="en-US" sz="2000" u="sng"/>
              <a:t>Paraphyletic-</a:t>
            </a:r>
            <a:r>
              <a:rPr lang="en-US" sz="2000"/>
              <a:t> a group which contains some, but not all members associated with a common ancestor.</a:t>
            </a:r>
          </a:p>
          <a:p>
            <a:pPr>
              <a:buFont typeface="Wingdings" pitchFamily="2" charset="2"/>
              <a:buNone/>
            </a:pPr>
            <a:endParaRPr lang="en-US" sz="2000"/>
          </a:p>
          <a:p>
            <a:r>
              <a:rPr lang="en-US" sz="2000" u="sng"/>
              <a:t>Polyphyletic-</a:t>
            </a:r>
            <a:r>
              <a:rPr lang="en-US" sz="2000"/>
              <a:t> a group which does not share a common ancestor.</a:t>
            </a:r>
          </a:p>
        </p:txBody>
      </p:sp>
      <p:pic>
        <p:nvPicPr>
          <p:cNvPr id="823303" name="Picture 7" descr="Image:Monophyletic.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00600" y="1981200"/>
            <a:ext cx="3810000" cy="2547938"/>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Slide Number Placeholder 4"/>
          <p:cNvSpPr>
            <a:spLocks noGrp="1"/>
          </p:cNvSpPr>
          <p:nvPr>
            <p:ph type="sldNum" sz="quarter" idx="10"/>
          </p:nvPr>
        </p:nvSpPr>
        <p:spPr/>
        <p:txBody>
          <a:bodyPr/>
          <a:lstStyle/>
          <a:p>
            <a:fld id="{A30CE2F7-A0AE-4673-980D-0641E0C5C5C9}" type="slidenum">
              <a:rPr lang="en-US"/>
              <a:pPr/>
              <a:t>48</a:t>
            </a:fld>
            <a:endParaRPr lang="en-US"/>
          </a:p>
        </p:txBody>
      </p:sp>
      <p:sp>
        <p:nvSpPr>
          <p:cNvPr id="823305" name="Text Box 9"/>
          <p:cNvSpPr txBox="1">
            <a:spLocks noChangeArrowheads="1"/>
          </p:cNvSpPr>
          <p:nvPr/>
        </p:nvSpPr>
        <p:spPr bwMode="auto">
          <a:xfrm>
            <a:off x="5181600" y="4876800"/>
            <a:ext cx="312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p>
        </p:txBody>
      </p:sp>
      <p:sp>
        <p:nvSpPr>
          <p:cNvPr id="823306" name="Text Box 10"/>
          <p:cNvSpPr txBox="1">
            <a:spLocks noChangeArrowheads="1"/>
          </p:cNvSpPr>
          <p:nvPr/>
        </p:nvSpPr>
        <p:spPr bwMode="auto">
          <a:xfrm>
            <a:off x="4800600" y="4800600"/>
            <a:ext cx="3962400"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Reptiles and birds are believed to be monophyletic.</a:t>
            </a:r>
          </a:p>
          <a:p>
            <a:pPr>
              <a:spcBef>
                <a:spcPct val="50000"/>
              </a:spcBef>
            </a:pPr>
            <a:r>
              <a:rPr lang="en-US" sz="1600"/>
              <a:t>Image courtesy of Stanislav Traykov</a:t>
            </a:r>
          </a:p>
        </p:txBody>
      </p:sp>
    </p:spTree>
    <p:extLst>
      <p:ext uri="{BB962C8B-B14F-4D97-AF65-F5344CB8AC3E}">
        <p14:creationId xmlns:p14="http://schemas.microsoft.com/office/powerpoint/2010/main" val="35831130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8" name="Rectangle 2"/>
          <p:cNvSpPr>
            <a:spLocks noGrp="1" noChangeArrowheads="1"/>
          </p:cNvSpPr>
          <p:nvPr>
            <p:ph type="ctrTitle"/>
          </p:nvPr>
        </p:nvSpPr>
        <p:spPr/>
        <p:txBody>
          <a:bodyPr/>
          <a:lstStyle/>
          <a:p>
            <a:r>
              <a:rPr lang="en-US" i="1"/>
              <a:t>Option E: Neurobiology and Behavior</a:t>
            </a:r>
          </a:p>
        </p:txBody>
      </p:sp>
      <p:sp>
        <p:nvSpPr>
          <p:cNvPr id="813059" name="Rectangle 3"/>
          <p:cNvSpPr>
            <a:spLocks noGrp="1" noChangeArrowheads="1"/>
          </p:cNvSpPr>
          <p:nvPr>
            <p:ph type="subTitle" idx="1"/>
          </p:nvPr>
        </p:nvSpPr>
        <p:spPr/>
        <p:txBody>
          <a:bodyPr>
            <a:normAutofit fontScale="92500" lnSpcReduction="10000"/>
          </a:bodyPr>
          <a:lstStyle/>
          <a:p>
            <a:pPr algn="l"/>
            <a:r>
              <a:rPr lang="en-US" sz="3600"/>
              <a:t>Lesson E:1 Stimulus and Response</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FE58695C-6FAD-4007-9F8F-C29F334F7217}" type="slidenum">
              <a:rPr lang="en-US"/>
              <a:pPr/>
              <a:t>49</a:t>
            </a:fld>
            <a:endParaRPr lang="en-US"/>
          </a:p>
        </p:txBody>
      </p:sp>
    </p:spTree>
    <p:extLst>
      <p:ext uri="{BB962C8B-B14F-4D97-AF65-F5344CB8AC3E}">
        <p14:creationId xmlns:p14="http://schemas.microsoft.com/office/powerpoint/2010/main" val="451223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p:txBody>
          <a:bodyPr>
            <a:normAutofit fontScale="90000"/>
          </a:bodyPr>
          <a:lstStyle/>
          <a:p>
            <a:r>
              <a:rPr lang="en-US" sz="3200"/>
              <a:t>D.1.4 Discuss possible locations where conditions would have allowed the synthesis of organic compounds.</a:t>
            </a:r>
          </a:p>
        </p:txBody>
      </p:sp>
      <p:sp>
        <p:nvSpPr>
          <p:cNvPr id="793603" name="Rectangle 3"/>
          <p:cNvSpPr>
            <a:spLocks noGrp="1" noChangeArrowheads="1"/>
          </p:cNvSpPr>
          <p:nvPr>
            <p:ph type="body" sz="half" idx="1"/>
          </p:nvPr>
        </p:nvSpPr>
        <p:spPr>
          <a:xfrm>
            <a:off x="914400" y="1905000"/>
            <a:ext cx="3810000" cy="4225925"/>
          </a:xfrm>
        </p:spPr>
        <p:txBody>
          <a:bodyPr/>
          <a:lstStyle/>
          <a:p>
            <a:r>
              <a:rPr lang="en-US" sz="2400"/>
              <a:t>Communities around deep-sea hydrothermal vents</a:t>
            </a:r>
          </a:p>
          <a:p>
            <a:r>
              <a:rPr lang="en-US" sz="2400"/>
              <a:t>Volcanos</a:t>
            </a:r>
          </a:p>
          <a:p>
            <a:r>
              <a:rPr lang="en-US" sz="2400"/>
              <a:t>Extraterrestrial locations</a:t>
            </a:r>
          </a:p>
        </p:txBody>
      </p:sp>
      <p:pic>
        <p:nvPicPr>
          <p:cNvPr id="793605" name="Picture 5" descr="Image:Nur04506.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562600" y="1828800"/>
            <a:ext cx="2765425" cy="40687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EF207C8F-1380-4D86-98F6-DD335FDFA680}" type="slidenum">
              <a:rPr lang="en-US"/>
              <a:pPr/>
              <a:t>5</a:t>
            </a:fld>
            <a:endParaRPr lang="en-US"/>
          </a:p>
        </p:txBody>
      </p:sp>
    </p:spTree>
    <p:extLst>
      <p:ext uri="{BB962C8B-B14F-4D97-AF65-F5344CB8AC3E}">
        <p14:creationId xmlns:p14="http://schemas.microsoft.com/office/powerpoint/2010/main" val="18937707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a:xfrm>
            <a:off x="914400" y="152400"/>
            <a:ext cx="7772400" cy="1143000"/>
          </a:xfrm>
        </p:spPr>
        <p:txBody>
          <a:bodyPr/>
          <a:lstStyle/>
          <a:p>
            <a:r>
              <a:rPr lang="en-US" sz="3200"/>
              <a:t>E.1.1 Define the terms </a:t>
            </a:r>
            <a:r>
              <a:rPr lang="en-US" sz="3200" i="1"/>
              <a:t>stimulus</a:t>
            </a:r>
            <a:r>
              <a:rPr lang="en-US" sz="3200"/>
              <a:t>, </a:t>
            </a:r>
            <a:r>
              <a:rPr lang="en-US" sz="3200" i="1"/>
              <a:t>response</a:t>
            </a:r>
            <a:r>
              <a:rPr lang="en-US" sz="3200"/>
              <a:t>, and </a:t>
            </a:r>
            <a:r>
              <a:rPr lang="en-US" sz="3200" i="1"/>
              <a:t>reflex</a:t>
            </a:r>
            <a:r>
              <a:rPr lang="en-US" sz="3200"/>
              <a:t> in the context of animal behavior.</a:t>
            </a:r>
          </a:p>
        </p:txBody>
      </p:sp>
      <p:sp>
        <p:nvSpPr>
          <p:cNvPr id="824323" name="Rectangle 3"/>
          <p:cNvSpPr>
            <a:spLocks noGrp="1" noChangeArrowheads="1"/>
          </p:cNvSpPr>
          <p:nvPr>
            <p:ph type="body" sz="half" idx="1"/>
          </p:nvPr>
        </p:nvSpPr>
        <p:spPr/>
        <p:txBody>
          <a:bodyPr/>
          <a:lstStyle/>
          <a:p>
            <a:pPr>
              <a:lnSpc>
                <a:spcPct val="90000"/>
              </a:lnSpc>
            </a:pPr>
            <a:r>
              <a:rPr lang="en-US" sz="2000" u="sng"/>
              <a:t>Stimulus-</a:t>
            </a:r>
            <a:r>
              <a:rPr lang="en-US" sz="2000"/>
              <a:t> an external, behavioral trigger.</a:t>
            </a:r>
          </a:p>
          <a:p>
            <a:pPr>
              <a:lnSpc>
                <a:spcPct val="90000"/>
              </a:lnSpc>
              <a:buFont typeface="Wingdings" pitchFamily="2" charset="2"/>
              <a:buNone/>
            </a:pPr>
            <a:endParaRPr lang="en-US" sz="2000"/>
          </a:p>
          <a:p>
            <a:pPr>
              <a:lnSpc>
                <a:spcPct val="90000"/>
              </a:lnSpc>
            </a:pPr>
            <a:r>
              <a:rPr lang="en-US" sz="2000" u="sng"/>
              <a:t>Response-</a:t>
            </a:r>
            <a:r>
              <a:rPr lang="en-US" sz="2000"/>
              <a:t> an internal reaction to the stimulus.</a:t>
            </a:r>
          </a:p>
          <a:p>
            <a:pPr>
              <a:lnSpc>
                <a:spcPct val="90000"/>
              </a:lnSpc>
              <a:buFont typeface="Wingdings" pitchFamily="2" charset="2"/>
              <a:buNone/>
            </a:pPr>
            <a:endParaRPr lang="en-US" sz="2000"/>
          </a:p>
          <a:p>
            <a:pPr>
              <a:lnSpc>
                <a:spcPct val="90000"/>
              </a:lnSpc>
            </a:pPr>
            <a:r>
              <a:rPr lang="en-US" sz="2000" u="sng"/>
              <a:t>Reflex-</a:t>
            </a:r>
            <a:r>
              <a:rPr lang="en-US" sz="2000"/>
              <a:t> A predictable neurological sequence linking stimulus and response. Example: sneeze.</a:t>
            </a:r>
          </a:p>
        </p:txBody>
      </p:sp>
      <p:pic>
        <p:nvPicPr>
          <p:cNvPr id="824325" name="Picture 5" descr="artSneez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831975"/>
            <a:ext cx="3810000" cy="40671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19440352-5056-42B2-B305-EC2D8D7E5AB6}" type="slidenum">
              <a:rPr lang="en-US"/>
              <a:pPr/>
              <a:t>50</a:t>
            </a:fld>
            <a:endParaRPr lang="en-US"/>
          </a:p>
        </p:txBody>
      </p:sp>
    </p:spTree>
    <p:extLst>
      <p:ext uri="{BB962C8B-B14F-4D97-AF65-F5344CB8AC3E}">
        <p14:creationId xmlns:p14="http://schemas.microsoft.com/office/powerpoint/2010/main" val="875343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normAutofit fontScale="90000"/>
          </a:bodyPr>
          <a:lstStyle/>
          <a:p>
            <a:r>
              <a:rPr lang="en-US" sz="2400"/>
              <a:t>E.1.2 Explain the role of receptors, sensory neurons, relay neurons, motor neurons, synapses and effectors in the response of animals to stimuli.</a:t>
            </a:r>
          </a:p>
        </p:txBody>
      </p:sp>
      <p:sp>
        <p:nvSpPr>
          <p:cNvPr id="825347" name="Rectangle 3"/>
          <p:cNvSpPr>
            <a:spLocks noGrp="1" noChangeArrowheads="1"/>
          </p:cNvSpPr>
          <p:nvPr>
            <p:ph type="body" sz="half" idx="1"/>
          </p:nvPr>
        </p:nvSpPr>
        <p:spPr/>
        <p:txBody>
          <a:bodyPr>
            <a:normAutofit lnSpcReduction="10000"/>
          </a:bodyPr>
          <a:lstStyle/>
          <a:p>
            <a:pPr>
              <a:lnSpc>
                <a:spcPct val="80000"/>
              </a:lnSpc>
            </a:pPr>
            <a:r>
              <a:rPr lang="en-US" sz="1600" u="sng"/>
              <a:t>Receptors-</a:t>
            </a:r>
            <a:r>
              <a:rPr lang="en-US" sz="1600"/>
              <a:t> detects the external stimulus</a:t>
            </a:r>
          </a:p>
          <a:p>
            <a:pPr>
              <a:lnSpc>
                <a:spcPct val="80000"/>
              </a:lnSpc>
              <a:buFont typeface="Wingdings" pitchFamily="2" charset="2"/>
              <a:buNone/>
            </a:pPr>
            <a:endParaRPr lang="en-US" sz="1600"/>
          </a:p>
          <a:p>
            <a:pPr>
              <a:lnSpc>
                <a:spcPct val="80000"/>
              </a:lnSpc>
            </a:pPr>
            <a:r>
              <a:rPr lang="en-US" sz="1600" u="sng"/>
              <a:t>Sensory neurons-</a:t>
            </a:r>
            <a:r>
              <a:rPr lang="en-US" sz="1600"/>
              <a:t> translate the external stimulus into a neurological impulse.</a:t>
            </a:r>
          </a:p>
          <a:p>
            <a:pPr>
              <a:lnSpc>
                <a:spcPct val="80000"/>
              </a:lnSpc>
              <a:buFont typeface="Wingdings" pitchFamily="2" charset="2"/>
              <a:buNone/>
            </a:pPr>
            <a:endParaRPr lang="en-US" sz="1600"/>
          </a:p>
          <a:p>
            <a:pPr>
              <a:lnSpc>
                <a:spcPct val="80000"/>
              </a:lnSpc>
            </a:pPr>
            <a:r>
              <a:rPr lang="en-US" sz="1600" u="sng"/>
              <a:t>Relay neurons-</a:t>
            </a:r>
            <a:r>
              <a:rPr lang="en-US" sz="1600"/>
              <a:t> intermediary neurons which propagate the impulse through the CNS.</a:t>
            </a:r>
          </a:p>
          <a:p>
            <a:pPr>
              <a:lnSpc>
                <a:spcPct val="80000"/>
              </a:lnSpc>
              <a:buFont typeface="Wingdings" pitchFamily="2" charset="2"/>
              <a:buNone/>
            </a:pPr>
            <a:endParaRPr lang="en-US" sz="1600"/>
          </a:p>
          <a:p>
            <a:pPr>
              <a:lnSpc>
                <a:spcPct val="80000"/>
              </a:lnSpc>
            </a:pPr>
            <a:r>
              <a:rPr lang="en-US" sz="1600" u="sng"/>
              <a:t>Motor neurons-</a:t>
            </a:r>
            <a:r>
              <a:rPr lang="en-US" sz="1600"/>
              <a:t> transmit neurological responses from the brain to the body.</a:t>
            </a:r>
          </a:p>
          <a:p>
            <a:pPr>
              <a:lnSpc>
                <a:spcPct val="80000"/>
              </a:lnSpc>
              <a:buFont typeface="Wingdings" pitchFamily="2" charset="2"/>
              <a:buNone/>
            </a:pPr>
            <a:endParaRPr lang="en-US" sz="1600"/>
          </a:p>
          <a:p>
            <a:pPr>
              <a:lnSpc>
                <a:spcPct val="80000"/>
              </a:lnSpc>
            </a:pPr>
            <a:r>
              <a:rPr lang="en-US" sz="1600" u="sng"/>
              <a:t>Synapses-</a:t>
            </a:r>
            <a:r>
              <a:rPr lang="en-US" sz="1600"/>
              <a:t> Gaps between nerve cells that rely on chemical neurotransmitters to continue impulse propagation between nerves.</a:t>
            </a:r>
          </a:p>
          <a:p>
            <a:pPr>
              <a:lnSpc>
                <a:spcPct val="80000"/>
              </a:lnSpc>
              <a:buFont typeface="Wingdings" pitchFamily="2" charset="2"/>
              <a:buNone/>
            </a:pPr>
            <a:endParaRPr lang="en-US" sz="1600"/>
          </a:p>
          <a:p>
            <a:pPr>
              <a:lnSpc>
                <a:spcPct val="80000"/>
              </a:lnSpc>
            </a:pPr>
            <a:r>
              <a:rPr lang="en-US" sz="1600" u="sng"/>
              <a:t>Effectors-</a:t>
            </a:r>
            <a:r>
              <a:rPr lang="en-US" sz="1600"/>
              <a:t> carry out the body’s response to a stimulus.</a:t>
            </a:r>
          </a:p>
          <a:p>
            <a:pPr>
              <a:lnSpc>
                <a:spcPct val="80000"/>
              </a:lnSpc>
            </a:pPr>
            <a:endParaRPr lang="en-US" sz="1600"/>
          </a:p>
        </p:txBody>
      </p:sp>
      <p:pic>
        <p:nvPicPr>
          <p:cNvPr id="825352" name="Picture 8" descr="Imag7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133600"/>
            <a:ext cx="3810000" cy="2514600"/>
          </a:xfrm>
          <a:solidFill>
            <a:schemeClr val="bg1"/>
          </a:solidFill>
          <a:ln>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A094FFF8-84D8-4D15-A884-CB636BCD2A11}" type="slidenum">
              <a:rPr lang="en-US"/>
              <a:pPr/>
              <a:t>51</a:t>
            </a:fld>
            <a:endParaRPr lang="en-US"/>
          </a:p>
        </p:txBody>
      </p:sp>
    </p:spTree>
    <p:extLst>
      <p:ext uri="{BB962C8B-B14F-4D97-AF65-F5344CB8AC3E}">
        <p14:creationId xmlns:p14="http://schemas.microsoft.com/office/powerpoint/2010/main" val="15849721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6" name="Rectangle 8"/>
          <p:cNvSpPr>
            <a:spLocks noGrp="1" noChangeArrowheads="1"/>
          </p:cNvSpPr>
          <p:nvPr>
            <p:ph type="title"/>
          </p:nvPr>
        </p:nvSpPr>
        <p:spPr/>
        <p:txBody>
          <a:bodyPr>
            <a:normAutofit/>
          </a:bodyPr>
          <a:lstStyle/>
          <a:p>
            <a:r>
              <a:rPr lang="en-US" sz="3200"/>
              <a:t>E.1.3 Draw and label a diagram of a reflex arc for a pain withdrawal reflex.</a:t>
            </a:r>
          </a:p>
        </p:txBody>
      </p:sp>
      <p:pic>
        <p:nvPicPr>
          <p:cNvPr id="826372" name="Picture 4" descr="ReflexArc1"/>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962400" y="1828800"/>
            <a:ext cx="4800600" cy="36544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6378" name="Rectangle 10"/>
          <p:cNvSpPr>
            <a:spLocks noGrp="1" noChangeArrowheads="1"/>
          </p:cNvSpPr>
          <p:nvPr>
            <p:ph sz="half" idx="2"/>
          </p:nvPr>
        </p:nvSpPr>
        <p:spPr>
          <a:xfrm>
            <a:off x="838200" y="1676400"/>
            <a:ext cx="3124200" cy="2057400"/>
          </a:xfrm>
        </p:spPr>
        <p:txBody>
          <a:bodyPr/>
          <a:lstStyle/>
          <a:p>
            <a:pPr>
              <a:lnSpc>
                <a:spcPct val="90000"/>
              </a:lnSpc>
            </a:pPr>
            <a:r>
              <a:rPr lang="en-US" sz="2000"/>
              <a:t>Be able to identify the spinal cord and nerves, the receptor cell, sensory neuron, relay neuron, motor neuron and effector.</a:t>
            </a:r>
          </a:p>
        </p:txBody>
      </p:sp>
      <p:sp>
        <p:nvSpPr>
          <p:cNvPr id="5" name="Slide Number Placeholder 4"/>
          <p:cNvSpPr>
            <a:spLocks noGrp="1"/>
          </p:cNvSpPr>
          <p:nvPr>
            <p:ph type="sldNum" sz="quarter" idx="12"/>
          </p:nvPr>
        </p:nvSpPr>
        <p:spPr/>
        <p:txBody>
          <a:bodyPr/>
          <a:lstStyle/>
          <a:p>
            <a:fld id="{D1875B6D-E48E-4EA9-A264-49338E5C1276}" type="slidenum">
              <a:rPr lang="en-US"/>
              <a:pPr/>
              <a:t>52</a:t>
            </a:fld>
            <a:endParaRPr lang="en-US"/>
          </a:p>
        </p:txBody>
      </p:sp>
    </p:spTree>
    <p:extLst>
      <p:ext uri="{BB962C8B-B14F-4D97-AF65-F5344CB8AC3E}">
        <p14:creationId xmlns:p14="http://schemas.microsoft.com/office/powerpoint/2010/main" val="29759996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p:txBody>
          <a:bodyPr/>
          <a:lstStyle/>
          <a:p>
            <a:r>
              <a:rPr lang="en-US" sz="2800"/>
              <a:t>E.1.4 Explain how animal responses can be affected by natural selection, using two examples.</a:t>
            </a:r>
          </a:p>
        </p:txBody>
      </p:sp>
      <p:sp>
        <p:nvSpPr>
          <p:cNvPr id="644099" name="Rectangle 3"/>
          <p:cNvSpPr>
            <a:spLocks noGrp="1" noChangeArrowheads="1"/>
          </p:cNvSpPr>
          <p:nvPr>
            <p:ph type="body" sz="half" idx="1"/>
          </p:nvPr>
        </p:nvSpPr>
        <p:spPr>
          <a:xfrm>
            <a:off x="838200" y="1676400"/>
            <a:ext cx="3962400" cy="4800600"/>
          </a:xfrm>
        </p:spPr>
        <p:txBody>
          <a:bodyPr/>
          <a:lstStyle/>
          <a:p>
            <a:pPr marL="457200" indent="-457200">
              <a:buFont typeface="Wingdings" pitchFamily="2" charset="2"/>
              <a:buAutoNum type="arabicParenR"/>
            </a:pPr>
            <a:r>
              <a:rPr lang="en-US" sz="2000"/>
              <a:t>Bird hatchlings who cheep frequently are more likely to get their mother’s attention and be fed. Therefore, natural selection will favor hatchlings who cheep more often in response to seeing their mother.</a:t>
            </a:r>
          </a:p>
          <a:p>
            <a:pPr marL="457200" indent="-457200">
              <a:buFont typeface="Wingdings" pitchFamily="2" charset="2"/>
              <a:buAutoNum type="arabicParenR"/>
            </a:pPr>
            <a:r>
              <a:rPr lang="en-US" sz="2000"/>
              <a:t> Aggressive male lions are more likely to mate with females and sire offspring. Natural selection will favor those lions who aggressively fight off their male competitors.</a:t>
            </a:r>
          </a:p>
        </p:txBody>
      </p:sp>
      <p:pic>
        <p:nvPicPr>
          <p:cNvPr id="644103" name="Picture 7" descr="Yellow-faced-honeyeater_edit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81600" y="2057400"/>
            <a:ext cx="3271838" cy="3505200"/>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0"/>
          </p:nvPr>
        </p:nvSpPr>
        <p:spPr/>
        <p:txBody>
          <a:bodyPr/>
          <a:lstStyle/>
          <a:p>
            <a:fld id="{CBCF892B-48CD-453E-A319-BE520873A99B}" type="slidenum">
              <a:rPr lang="en-US"/>
              <a:pPr/>
              <a:t>53</a:t>
            </a:fld>
            <a:endParaRPr lang="en-US"/>
          </a:p>
        </p:txBody>
      </p:sp>
    </p:spTree>
    <p:extLst>
      <p:ext uri="{BB962C8B-B14F-4D97-AF65-F5344CB8AC3E}">
        <p14:creationId xmlns:p14="http://schemas.microsoft.com/office/powerpoint/2010/main" val="35568314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2"/>
          <p:cNvSpPr>
            <a:spLocks noGrp="1" noChangeArrowheads="1"/>
          </p:cNvSpPr>
          <p:nvPr>
            <p:ph type="ctrTitle"/>
          </p:nvPr>
        </p:nvSpPr>
        <p:spPr/>
        <p:txBody>
          <a:bodyPr/>
          <a:lstStyle/>
          <a:p>
            <a:r>
              <a:rPr lang="en-US" i="1"/>
              <a:t>Option E: Neurobiology and Behavior</a:t>
            </a:r>
          </a:p>
        </p:txBody>
      </p:sp>
      <p:sp>
        <p:nvSpPr>
          <p:cNvPr id="649219" name="Rectangle 3"/>
          <p:cNvSpPr>
            <a:spLocks noGrp="1" noChangeArrowheads="1"/>
          </p:cNvSpPr>
          <p:nvPr>
            <p:ph type="subTitle" idx="1"/>
          </p:nvPr>
        </p:nvSpPr>
        <p:spPr/>
        <p:txBody>
          <a:bodyPr>
            <a:normAutofit fontScale="92500"/>
          </a:bodyPr>
          <a:lstStyle/>
          <a:p>
            <a:pPr algn="l"/>
            <a:r>
              <a:rPr lang="en-US" sz="4000"/>
              <a:t>Lesson E:2 Perception of Stimuli</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8A380737-ACB9-4E06-A744-8ADD883E792A}" type="slidenum">
              <a:rPr lang="en-US"/>
              <a:pPr/>
              <a:t>54</a:t>
            </a:fld>
            <a:endParaRPr lang="en-US"/>
          </a:p>
        </p:txBody>
      </p:sp>
    </p:spTree>
    <p:extLst>
      <p:ext uri="{BB962C8B-B14F-4D97-AF65-F5344CB8AC3E}">
        <p14:creationId xmlns:p14="http://schemas.microsoft.com/office/powerpoint/2010/main" val="37699932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lstStyle/>
          <a:p>
            <a:r>
              <a:rPr lang="en-US" sz="2800"/>
              <a:t>E.2.1 Outline the diversity of stimuli that can be detected by human sensory receptors.</a:t>
            </a:r>
          </a:p>
        </p:txBody>
      </p:sp>
      <p:sp>
        <p:nvSpPr>
          <p:cNvPr id="652291" name="Rectangle 3"/>
          <p:cNvSpPr>
            <a:spLocks noGrp="1" noChangeArrowheads="1"/>
          </p:cNvSpPr>
          <p:nvPr>
            <p:ph type="body" sz="half" idx="1"/>
          </p:nvPr>
        </p:nvSpPr>
        <p:spPr/>
        <p:txBody>
          <a:bodyPr/>
          <a:lstStyle/>
          <a:p>
            <a:r>
              <a:rPr lang="en-US" sz="2400" u="sng"/>
              <a:t>Mechanoreceptors-</a:t>
            </a:r>
            <a:r>
              <a:rPr lang="en-US" sz="2400"/>
              <a:t> sense touch, pressure and vibration.</a:t>
            </a:r>
          </a:p>
          <a:p>
            <a:r>
              <a:rPr lang="en-US" sz="2400" u="sng"/>
              <a:t>Chemoreceptors-</a:t>
            </a:r>
            <a:r>
              <a:rPr lang="en-US" sz="2400"/>
              <a:t> sense smell and taste.</a:t>
            </a:r>
          </a:p>
          <a:p>
            <a:r>
              <a:rPr lang="en-US" sz="2400" u="sng"/>
              <a:t>Thermoreceptors-</a:t>
            </a:r>
            <a:r>
              <a:rPr lang="en-US" sz="2400"/>
              <a:t> sense heat.</a:t>
            </a:r>
          </a:p>
          <a:p>
            <a:r>
              <a:rPr lang="en-US" sz="2400" u="sng"/>
              <a:t>Photoreceptors-</a:t>
            </a:r>
            <a:r>
              <a:rPr lang="en-US" sz="2400"/>
              <a:t> sense light.</a:t>
            </a:r>
          </a:p>
          <a:p>
            <a:endParaRPr lang="en-US" sz="2000"/>
          </a:p>
        </p:txBody>
      </p:sp>
      <p:pic>
        <p:nvPicPr>
          <p:cNvPr id="652292" name="Picture 4" descr="524px-Tongue">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689100"/>
            <a:ext cx="3810000" cy="4352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26635C0E-8E09-4143-9241-5B75890AA119}" type="slidenum">
              <a:rPr lang="en-US"/>
              <a:pPr/>
              <a:t>55</a:t>
            </a:fld>
            <a:endParaRPr lang="en-US"/>
          </a:p>
        </p:txBody>
      </p:sp>
    </p:spTree>
    <p:extLst>
      <p:ext uri="{BB962C8B-B14F-4D97-AF65-F5344CB8AC3E}">
        <p14:creationId xmlns:p14="http://schemas.microsoft.com/office/powerpoint/2010/main" val="13539709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p:txBody>
          <a:bodyPr>
            <a:normAutofit fontScale="90000"/>
          </a:bodyPr>
          <a:lstStyle/>
          <a:p>
            <a:r>
              <a:rPr lang="en-US"/>
              <a:t>E.2.2 Draw the structure of the </a:t>
            </a:r>
            <a:br>
              <a:rPr lang="en-US"/>
            </a:br>
            <a:r>
              <a:rPr lang="en-US"/>
              <a:t>human eye.</a:t>
            </a:r>
          </a:p>
        </p:txBody>
      </p:sp>
      <p:sp>
        <p:nvSpPr>
          <p:cNvPr id="653315" name="Rectangle 3"/>
          <p:cNvSpPr>
            <a:spLocks noGrp="1" noChangeArrowheads="1"/>
          </p:cNvSpPr>
          <p:nvPr>
            <p:ph type="body" sz="half" idx="1"/>
          </p:nvPr>
        </p:nvSpPr>
        <p:spPr>
          <a:xfrm>
            <a:off x="609600" y="1524000"/>
            <a:ext cx="4267200" cy="5029200"/>
          </a:xfrm>
        </p:spPr>
        <p:txBody>
          <a:bodyPr>
            <a:normAutofit/>
          </a:bodyPr>
          <a:lstStyle/>
          <a:p>
            <a:pPr>
              <a:lnSpc>
                <a:spcPct val="80000"/>
              </a:lnSpc>
            </a:pPr>
            <a:r>
              <a:rPr lang="en-US" sz="2400" u="sng"/>
              <a:t>Identify:</a:t>
            </a:r>
          </a:p>
          <a:p>
            <a:pPr lvl="1">
              <a:lnSpc>
                <a:spcPct val="80000"/>
              </a:lnSpc>
            </a:pPr>
            <a:r>
              <a:rPr lang="en-US" sz="2100"/>
              <a:t>Sclera</a:t>
            </a:r>
          </a:p>
          <a:p>
            <a:pPr lvl="1">
              <a:lnSpc>
                <a:spcPct val="80000"/>
              </a:lnSpc>
            </a:pPr>
            <a:r>
              <a:rPr lang="en-US" sz="2100"/>
              <a:t>Cornea</a:t>
            </a:r>
          </a:p>
          <a:p>
            <a:pPr lvl="1">
              <a:lnSpc>
                <a:spcPct val="80000"/>
              </a:lnSpc>
            </a:pPr>
            <a:r>
              <a:rPr lang="en-US" sz="2100"/>
              <a:t>Conjunctiva</a:t>
            </a:r>
          </a:p>
          <a:p>
            <a:pPr lvl="1">
              <a:lnSpc>
                <a:spcPct val="80000"/>
              </a:lnSpc>
            </a:pPr>
            <a:r>
              <a:rPr lang="en-US" sz="2100"/>
              <a:t>Eyelid</a:t>
            </a:r>
          </a:p>
          <a:p>
            <a:pPr lvl="1">
              <a:lnSpc>
                <a:spcPct val="80000"/>
              </a:lnSpc>
            </a:pPr>
            <a:r>
              <a:rPr lang="en-US" sz="2100"/>
              <a:t>Choroid</a:t>
            </a:r>
          </a:p>
          <a:p>
            <a:pPr lvl="1">
              <a:lnSpc>
                <a:spcPct val="80000"/>
              </a:lnSpc>
            </a:pPr>
            <a:r>
              <a:rPr lang="en-US" sz="2100"/>
              <a:t>Aqueous humor</a:t>
            </a:r>
          </a:p>
          <a:p>
            <a:pPr lvl="1">
              <a:lnSpc>
                <a:spcPct val="80000"/>
              </a:lnSpc>
            </a:pPr>
            <a:r>
              <a:rPr lang="en-US" sz="2100"/>
              <a:t>Pupil</a:t>
            </a:r>
          </a:p>
          <a:p>
            <a:pPr lvl="1">
              <a:lnSpc>
                <a:spcPct val="80000"/>
              </a:lnSpc>
            </a:pPr>
            <a:r>
              <a:rPr lang="en-US" sz="2100"/>
              <a:t>Lens</a:t>
            </a:r>
          </a:p>
          <a:p>
            <a:pPr lvl="1">
              <a:lnSpc>
                <a:spcPct val="80000"/>
              </a:lnSpc>
            </a:pPr>
            <a:r>
              <a:rPr lang="en-US" sz="2100"/>
              <a:t>Iris</a:t>
            </a:r>
          </a:p>
          <a:p>
            <a:pPr lvl="1">
              <a:lnSpc>
                <a:spcPct val="80000"/>
              </a:lnSpc>
            </a:pPr>
            <a:r>
              <a:rPr lang="en-US" sz="2100"/>
              <a:t>Vitreous humor</a:t>
            </a:r>
          </a:p>
          <a:p>
            <a:pPr lvl="1">
              <a:lnSpc>
                <a:spcPct val="80000"/>
              </a:lnSpc>
            </a:pPr>
            <a:r>
              <a:rPr lang="en-US" sz="2100"/>
              <a:t>Retina</a:t>
            </a:r>
          </a:p>
          <a:p>
            <a:pPr lvl="1">
              <a:lnSpc>
                <a:spcPct val="80000"/>
              </a:lnSpc>
            </a:pPr>
            <a:r>
              <a:rPr lang="en-US" sz="2100"/>
              <a:t>Fovea</a:t>
            </a:r>
          </a:p>
          <a:p>
            <a:pPr lvl="1">
              <a:lnSpc>
                <a:spcPct val="80000"/>
              </a:lnSpc>
            </a:pPr>
            <a:r>
              <a:rPr lang="en-US" sz="2100"/>
              <a:t>Optic nerve</a:t>
            </a:r>
          </a:p>
          <a:p>
            <a:pPr lvl="1">
              <a:lnSpc>
                <a:spcPct val="80000"/>
              </a:lnSpc>
            </a:pPr>
            <a:r>
              <a:rPr lang="en-US" sz="2100"/>
              <a:t>Blind spot</a:t>
            </a:r>
          </a:p>
        </p:txBody>
      </p:sp>
      <p:pic>
        <p:nvPicPr>
          <p:cNvPr id="653316" name="Picture 4" descr="Schematic_diagram_of_the_human_ey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191000" y="1600200"/>
            <a:ext cx="4648200" cy="42608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1AD8A4F8-20A1-4F5C-A9C6-71E0428EE801}" type="slidenum">
              <a:rPr lang="en-US"/>
              <a:pPr/>
              <a:t>56</a:t>
            </a:fld>
            <a:endParaRPr lang="en-US"/>
          </a:p>
        </p:txBody>
      </p:sp>
    </p:spTree>
    <p:extLst>
      <p:ext uri="{BB962C8B-B14F-4D97-AF65-F5344CB8AC3E}">
        <p14:creationId xmlns:p14="http://schemas.microsoft.com/office/powerpoint/2010/main" val="33078225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a:xfrm>
            <a:off x="914400" y="0"/>
            <a:ext cx="7772400" cy="1420813"/>
          </a:xfrm>
        </p:spPr>
        <p:txBody>
          <a:bodyPr>
            <a:normAutofit fontScale="90000"/>
          </a:bodyPr>
          <a:lstStyle/>
          <a:p>
            <a:r>
              <a:rPr lang="en-US" sz="3200"/>
              <a:t>E.2.3 Annotate a diagram of the retina to show the cell types and the direction in which light moves.</a:t>
            </a:r>
          </a:p>
        </p:txBody>
      </p:sp>
      <p:pic>
        <p:nvPicPr>
          <p:cNvPr id="654342" name="Picture 6" descr="Rod, cone, horizontal, bipolar, amacrine and ganglion cell connectivity diagram"/>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724400" y="1600200"/>
            <a:ext cx="3810000" cy="3324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4340" name="Picture 4" descr="Fig_retin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95800" y="4953000"/>
            <a:ext cx="3810000" cy="164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2"/>
          </p:nvPr>
        </p:nvSpPr>
        <p:spPr/>
        <p:txBody>
          <a:bodyPr/>
          <a:lstStyle/>
          <a:p>
            <a:fld id="{31CADEB3-AD3C-4B83-B2E8-1BB5D83F646E}" type="slidenum">
              <a:rPr lang="en-US"/>
              <a:pPr/>
              <a:t>57</a:t>
            </a:fld>
            <a:endParaRPr lang="en-US"/>
          </a:p>
        </p:txBody>
      </p:sp>
      <p:sp>
        <p:nvSpPr>
          <p:cNvPr id="654345" name="Rectangle 9"/>
          <p:cNvSpPr>
            <a:spLocks noChangeArrowheads="1"/>
          </p:cNvSpPr>
          <p:nvPr/>
        </p:nvSpPr>
        <p:spPr bwMode="auto">
          <a:xfrm>
            <a:off x="914400" y="1676400"/>
            <a:ext cx="36576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u="sng"/>
              <a:t>Light</a:t>
            </a:r>
            <a:r>
              <a:rPr lang="en-US" sz="2400"/>
              <a:t> travels through the</a:t>
            </a:r>
            <a:r>
              <a:rPr lang="en-US" sz="2400">
                <a:sym typeface="Wingdings" pitchFamily="2" charset="2"/>
              </a:rPr>
              <a:t> cornealensvitreous humorretinathrough nerve cells to rods and cones.</a:t>
            </a:r>
          </a:p>
          <a:p>
            <a:endParaRPr lang="en-US" sz="2400">
              <a:sym typeface="Wingdings" pitchFamily="2" charset="2"/>
            </a:endParaRPr>
          </a:p>
          <a:p>
            <a:r>
              <a:rPr lang="en-US" sz="2400" u="sng">
                <a:sym typeface="Wingdings" pitchFamily="2" charset="2"/>
              </a:rPr>
              <a:t>Reception</a:t>
            </a:r>
            <a:r>
              <a:rPr lang="en-US" sz="2400">
                <a:sym typeface="Wingdings" pitchFamily="2" charset="2"/>
              </a:rPr>
              <a:t> is then processed backwards through </a:t>
            </a:r>
            <a:r>
              <a:rPr lang="en-US" sz="2400"/>
              <a:t>bipolar neurons </a:t>
            </a:r>
            <a:r>
              <a:rPr lang="en-US" sz="2400">
                <a:sym typeface="Wingdings" pitchFamily="2" charset="2"/>
              </a:rPr>
              <a:t>ganglion cellsoptic nervebrain.</a:t>
            </a:r>
          </a:p>
        </p:txBody>
      </p:sp>
    </p:spTree>
    <p:extLst>
      <p:ext uri="{BB962C8B-B14F-4D97-AF65-F5344CB8AC3E}">
        <p14:creationId xmlns:p14="http://schemas.microsoft.com/office/powerpoint/2010/main" val="38372552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p:txBody>
          <a:bodyPr/>
          <a:lstStyle/>
          <a:p>
            <a:r>
              <a:rPr lang="en-US" sz="3200"/>
              <a:t>E.2.4 Compare rod </a:t>
            </a:r>
            <a:br>
              <a:rPr lang="en-US" sz="3200"/>
            </a:br>
            <a:r>
              <a:rPr lang="en-US" sz="3200"/>
              <a:t>and cone cells.</a:t>
            </a:r>
          </a:p>
        </p:txBody>
      </p:sp>
      <p:sp>
        <p:nvSpPr>
          <p:cNvPr id="655363" name="Rectangle 3"/>
          <p:cNvSpPr>
            <a:spLocks noGrp="1" noChangeArrowheads="1"/>
          </p:cNvSpPr>
          <p:nvPr>
            <p:ph type="body" sz="half" idx="1"/>
          </p:nvPr>
        </p:nvSpPr>
        <p:spPr/>
        <p:txBody>
          <a:bodyPr/>
          <a:lstStyle/>
          <a:p>
            <a:r>
              <a:rPr lang="en-US" sz="2000" u="sng"/>
              <a:t>Rod cells-</a:t>
            </a:r>
            <a:r>
              <a:rPr lang="en-US" sz="2000"/>
              <a:t> sense dim light, sensitive to all visible wavelengths, passage from a group of rod cells to a single nerve fiber</a:t>
            </a:r>
          </a:p>
          <a:p>
            <a:r>
              <a:rPr lang="en-US" sz="2000" u="sng"/>
              <a:t>Cone cells-</a:t>
            </a:r>
            <a:r>
              <a:rPr lang="en-US" sz="2000"/>
              <a:t> sense bright light, sensitive to red, blue and green light, primarily found in fovea, passage from a single cone cell to a single nerve fiber</a:t>
            </a:r>
          </a:p>
          <a:p>
            <a:endParaRPr lang="en-US" sz="2000"/>
          </a:p>
          <a:p>
            <a:pPr>
              <a:buFont typeface="Wingdings" pitchFamily="2" charset="2"/>
              <a:buNone/>
            </a:pPr>
            <a:endParaRPr lang="en-US" sz="2000"/>
          </a:p>
        </p:txBody>
      </p:sp>
      <p:pic>
        <p:nvPicPr>
          <p:cNvPr id="655364" name="Picture 4" descr="vision_fig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752600"/>
            <a:ext cx="3670300" cy="44958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0F1F2D15-15F9-4DEF-A0B3-44BE5ADF67EA}" type="slidenum">
              <a:rPr lang="en-US"/>
              <a:pPr/>
              <a:t>58</a:t>
            </a:fld>
            <a:endParaRPr lang="en-US"/>
          </a:p>
        </p:txBody>
      </p:sp>
      <p:sp>
        <p:nvSpPr>
          <p:cNvPr id="655365" name="Text Box 5"/>
          <p:cNvSpPr txBox="1">
            <a:spLocks noChangeArrowheads="1"/>
          </p:cNvSpPr>
          <p:nvPr/>
        </p:nvSpPr>
        <p:spPr bwMode="auto">
          <a:xfrm>
            <a:off x="5257800" y="6477000"/>
            <a:ext cx="3352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Courtesy of Access Excellence</a:t>
            </a:r>
          </a:p>
        </p:txBody>
      </p:sp>
    </p:spTree>
    <p:extLst>
      <p:ext uri="{BB962C8B-B14F-4D97-AF65-F5344CB8AC3E}">
        <p14:creationId xmlns:p14="http://schemas.microsoft.com/office/powerpoint/2010/main" val="29513310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a:xfrm>
            <a:off x="914400" y="0"/>
            <a:ext cx="7772400" cy="1420813"/>
          </a:xfrm>
        </p:spPr>
        <p:txBody>
          <a:bodyPr>
            <a:normAutofit fontScale="90000"/>
          </a:bodyPr>
          <a:lstStyle/>
          <a:p>
            <a:r>
              <a:rPr lang="en-US" sz="3200"/>
              <a:t>E.2.5 Explain the processing of visual stimuli, including edge enhancement and contralateral processing.</a:t>
            </a:r>
          </a:p>
        </p:txBody>
      </p:sp>
      <p:sp>
        <p:nvSpPr>
          <p:cNvPr id="832515" name="Rectangle 3"/>
          <p:cNvSpPr>
            <a:spLocks noGrp="1" noChangeArrowheads="1"/>
          </p:cNvSpPr>
          <p:nvPr>
            <p:ph type="body" sz="half" idx="1"/>
          </p:nvPr>
        </p:nvSpPr>
        <p:spPr/>
        <p:txBody>
          <a:bodyPr>
            <a:normAutofit/>
          </a:bodyPr>
          <a:lstStyle/>
          <a:p>
            <a:pPr>
              <a:buFont typeface="Wingdings" pitchFamily="2" charset="2"/>
              <a:buNone/>
            </a:pPr>
            <a:r>
              <a:rPr lang="en-US" sz="2000"/>
              <a:t>The visual cortex, located in the occipital lobe, is dedicated to processing visual stimuli.</a:t>
            </a:r>
          </a:p>
          <a:p>
            <a:pPr>
              <a:buFont typeface="Wingdings" pitchFamily="2" charset="2"/>
              <a:buNone/>
            </a:pPr>
            <a:endParaRPr lang="en-US" sz="2000"/>
          </a:p>
          <a:p>
            <a:r>
              <a:rPr lang="en-US" sz="2000" u="sng"/>
              <a:t>Edge enhancement</a:t>
            </a:r>
            <a:r>
              <a:rPr lang="en-US" sz="2000"/>
              <a:t> refers to the ability to detect contrast (sharpness) in a visual field.</a:t>
            </a:r>
          </a:p>
          <a:p>
            <a:pPr>
              <a:buFont typeface="Wingdings" pitchFamily="2" charset="2"/>
              <a:buNone/>
            </a:pPr>
            <a:endParaRPr lang="en-US" sz="2000"/>
          </a:p>
          <a:p>
            <a:r>
              <a:rPr lang="en-US" sz="2000" u="sng"/>
              <a:t>Contralateral processing</a:t>
            </a:r>
            <a:r>
              <a:rPr lang="en-US" sz="2000"/>
              <a:t>, refers to the fact that images in the left part of the visual field are processed on the right side of the brain, and vice versa.</a:t>
            </a:r>
          </a:p>
        </p:txBody>
      </p:sp>
      <p:pic>
        <p:nvPicPr>
          <p:cNvPr id="832517" name="Picture 5" descr="Image:Visualcortex.gif">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486400" y="1752600"/>
            <a:ext cx="1914525" cy="170497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32520" name="Picture 8" descr="theBrain"/>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181600" y="3810000"/>
            <a:ext cx="2441575" cy="2743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8BCEB72A-B095-4636-9796-8FE31769009C}" type="slidenum">
              <a:rPr lang="en-US"/>
              <a:pPr/>
              <a:t>59</a:t>
            </a:fld>
            <a:endParaRPr lang="en-US"/>
          </a:p>
        </p:txBody>
      </p:sp>
    </p:spTree>
    <p:extLst>
      <p:ext uri="{BB962C8B-B14F-4D97-AF65-F5344CB8AC3E}">
        <p14:creationId xmlns:p14="http://schemas.microsoft.com/office/powerpoint/2010/main" val="1175836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914400" y="152400"/>
            <a:ext cx="7772400" cy="1143000"/>
          </a:xfrm>
        </p:spPr>
        <p:txBody>
          <a:bodyPr>
            <a:normAutofit fontScale="90000"/>
          </a:bodyPr>
          <a:lstStyle/>
          <a:p>
            <a:r>
              <a:rPr lang="en-US" sz="3200"/>
              <a:t>D.1.5 Outline two properties of RNA that would have allowed it to play a role in the origin of life.</a:t>
            </a:r>
          </a:p>
        </p:txBody>
      </p:sp>
      <p:pic>
        <p:nvPicPr>
          <p:cNvPr id="593923" name="Picture 3" descr="NA-comparedto-DNA_thymineAndUracilCorrected"/>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902592" y="1600200"/>
            <a:ext cx="4729215" cy="4800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95DF100E-8B45-44D7-867D-CCD68DCB032E}" type="slidenum">
              <a:rPr lang="en-US"/>
              <a:pPr/>
              <a:t>6</a:t>
            </a:fld>
            <a:endParaRPr lang="en-US"/>
          </a:p>
        </p:txBody>
      </p:sp>
      <p:sp>
        <p:nvSpPr>
          <p:cNvPr id="593924" name="Rectangle 4"/>
          <p:cNvSpPr>
            <a:spLocks noGrp="1" noChangeArrowheads="1"/>
          </p:cNvSpPr>
          <p:nvPr>
            <p:ph type="body" idx="4294967295"/>
          </p:nvPr>
        </p:nvSpPr>
        <p:spPr>
          <a:xfrm>
            <a:off x="0" y="1600200"/>
            <a:ext cx="4724400" cy="5029200"/>
          </a:xfrm>
        </p:spPr>
        <p:txBody>
          <a:bodyPr/>
          <a:lstStyle/>
          <a:p>
            <a:pPr>
              <a:lnSpc>
                <a:spcPct val="80000"/>
              </a:lnSpc>
            </a:pPr>
            <a:r>
              <a:rPr lang="en-US" sz="2400"/>
              <a:t>RNA is composed of a single helix, versus DNA’s double helix.  The bases are exposed and ready to combine with a complement, giving them the ability to self-replicate.</a:t>
            </a:r>
          </a:p>
          <a:p>
            <a:pPr>
              <a:lnSpc>
                <a:spcPct val="80000"/>
              </a:lnSpc>
            </a:pPr>
            <a:endParaRPr lang="en-US" sz="2400"/>
          </a:p>
          <a:p>
            <a:pPr>
              <a:lnSpc>
                <a:spcPct val="80000"/>
              </a:lnSpc>
            </a:pPr>
            <a:r>
              <a:rPr lang="en-US" sz="2400"/>
              <a:t>Clay contains Zinc and other substances which help it act like a template, facilitating the replication of RNA. The theory proposes that without clay, 5- chain polymer could replicate, whereas with clay, up to 20 chain polymer could replicate.</a:t>
            </a:r>
          </a:p>
        </p:txBody>
      </p:sp>
    </p:spTree>
    <p:extLst>
      <p:ext uri="{BB962C8B-B14F-4D97-AF65-F5344CB8AC3E}">
        <p14:creationId xmlns:p14="http://schemas.microsoft.com/office/powerpoint/2010/main" val="3090815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8" name="Rectangle 2"/>
          <p:cNvSpPr>
            <a:spLocks noGrp="1" noChangeArrowheads="1"/>
          </p:cNvSpPr>
          <p:nvPr>
            <p:ph type="title"/>
          </p:nvPr>
        </p:nvSpPr>
        <p:spPr/>
        <p:txBody>
          <a:bodyPr/>
          <a:lstStyle/>
          <a:p>
            <a:r>
              <a:rPr lang="en-US"/>
              <a:t>E.2.6 Label a diagram of the ear.</a:t>
            </a:r>
          </a:p>
        </p:txBody>
      </p:sp>
      <p:pic>
        <p:nvPicPr>
          <p:cNvPr id="833540" name="Picture 4" descr="HumanEa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579563"/>
            <a:ext cx="6934200" cy="527843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Slide Number Placeholder 3"/>
          <p:cNvSpPr>
            <a:spLocks noGrp="1"/>
          </p:cNvSpPr>
          <p:nvPr>
            <p:ph type="sldNum" sz="quarter" idx="12"/>
          </p:nvPr>
        </p:nvSpPr>
        <p:spPr/>
        <p:txBody>
          <a:bodyPr/>
          <a:lstStyle/>
          <a:p>
            <a:fld id="{0F1D2DDB-9FE3-4059-8EE7-1096CFCF2ABB}" type="slidenum">
              <a:rPr lang="en-US"/>
              <a:pPr/>
              <a:t>60</a:t>
            </a:fld>
            <a:endParaRPr lang="en-US"/>
          </a:p>
        </p:txBody>
      </p:sp>
    </p:spTree>
    <p:extLst>
      <p:ext uri="{BB962C8B-B14F-4D97-AF65-F5344CB8AC3E}">
        <p14:creationId xmlns:p14="http://schemas.microsoft.com/office/powerpoint/2010/main" val="33087332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ChangeArrowheads="1"/>
          </p:cNvSpPr>
          <p:nvPr>
            <p:ph type="title"/>
          </p:nvPr>
        </p:nvSpPr>
        <p:spPr>
          <a:xfrm>
            <a:off x="914400" y="0"/>
            <a:ext cx="7772400" cy="1420813"/>
          </a:xfrm>
        </p:spPr>
        <p:txBody>
          <a:bodyPr/>
          <a:lstStyle/>
          <a:p>
            <a:r>
              <a:rPr lang="en-US" sz="2400"/>
              <a:t>E.2.7 Explain how sound is perceived by the ear, including the roles of the eardrum, bones of the middle ear, oval and round windows, and the hair cells of the cochlea.</a:t>
            </a:r>
          </a:p>
        </p:txBody>
      </p:sp>
      <p:sp>
        <p:nvSpPr>
          <p:cNvPr id="835587" name="Rectangle 3"/>
          <p:cNvSpPr>
            <a:spLocks noGrp="1" noChangeArrowheads="1"/>
          </p:cNvSpPr>
          <p:nvPr>
            <p:ph type="body" sz="half" idx="1"/>
          </p:nvPr>
        </p:nvSpPr>
        <p:spPr/>
        <p:txBody>
          <a:bodyPr/>
          <a:lstStyle/>
          <a:p>
            <a:pPr>
              <a:lnSpc>
                <a:spcPct val="80000"/>
              </a:lnSpc>
            </a:pPr>
            <a:r>
              <a:rPr lang="en-US" sz="2000" u="sng"/>
              <a:t>Ear drum-</a:t>
            </a:r>
            <a:r>
              <a:rPr lang="en-US" sz="2000"/>
              <a:t> senses external vibrations</a:t>
            </a:r>
          </a:p>
          <a:p>
            <a:pPr>
              <a:lnSpc>
                <a:spcPct val="80000"/>
              </a:lnSpc>
            </a:pPr>
            <a:r>
              <a:rPr lang="en-US" sz="2000" u="sng"/>
              <a:t>Bones of the middle ear-</a:t>
            </a:r>
            <a:r>
              <a:rPr lang="en-US" sz="2000"/>
              <a:t> malleus, incus, and stapes conduct the vibrations in the middle ear.</a:t>
            </a:r>
          </a:p>
          <a:p>
            <a:pPr>
              <a:lnSpc>
                <a:spcPct val="80000"/>
              </a:lnSpc>
            </a:pPr>
            <a:r>
              <a:rPr lang="en-US" sz="2000" u="sng"/>
              <a:t>Oval and round windows-</a:t>
            </a:r>
            <a:r>
              <a:rPr lang="en-US" sz="2000"/>
              <a:t> connect the middle ear to the inner ear.</a:t>
            </a:r>
          </a:p>
          <a:p>
            <a:pPr>
              <a:lnSpc>
                <a:spcPct val="80000"/>
              </a:lnSpc>
            </a:pPr>
            <a:r>
              <a:rPr lang="en-US" sz="2000" u="sng"/>
              <a:t>Hair cells of the cochlea-</a:t>
            </a:r>
            <a:r>
              <a:rPr lang="en-US" sz="2000"/>
              <a:t> receptor cells in the inner ear which receives the vibrational stimuli and converts it into a neurological impulse in the auditory nerve.</a:t>
            </a:r>
          </a:p>
        </p:txBody>
      </p:sp>
      <p:pic>
        <p:nvPicPr>
          <p:cNvPr id="835593" name="Picture 9" descr="ea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2133600"/>
            <a:ext cx="3810000" cy="3209925"/>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0"/>
          </p:nvPr>
        </p:nvSpPr>
        <p:spPr/>
        <p:txBody>
          <a:bodyPr/>
          <a:lstStyle/>
          <a:p>
            <a:fld id="{7BCDB50F-F2CF-4CC9-9BD7-BD4B41BE5FE3}" type="slidenum">
              <a:rPr lang="en-US"/>
              <a:pPr/>
              <a:t>61</a:t>
            </a:fld>
            <a:endParaRPr lang="en-US"/>
          </a:p>
        </p:txBody>
      </p:sp>
    </p:spTree>
    <p:extLst>
      <p:ext uri="{BB962C8B-B14F-4D97-AF65-F5344CB8AC3E}">
        <p14:creationId xmlns:p14="http://schemas.microsoft.com/office/powerpoint/2010/main" val="17551986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ctrTitle"/>
          </p:nvPr>
        </p:nvSpPr>
        <p:spPr/>
        <p:txBody>
          <a:bodyPr/>
          <a:lstStyle/>
          <a:p>
            <a:r>
              <a:rPr lang="en-US" i="1"/>
              <a:t>Option E: Neurobiology and Behavior</a:t>
            </a:r>
          </a:p>
        </p:txBody>
      </p:sp>
      <p:sp>
        <p:nvSpPr>
          <p:cNvPr id="657411" name="Rectangle 3"/>
          <p:cNvSpPr>
            <a:spLocks noGrp="1" noChangeArrowheads="1"/>
          </p:cNvSpPr>
          <p:nvPr>
            <p:ph type="subTitle" idx="1"/>
          </p:nvPr>
        </p:nvSpPr>
        <p:spPr/>
        <p:txBody>
          <a:bodyPr>
            <a:normAutofit fontScale="92500" lnSpcReduction="20000"/>
          </a:bodyPr>
          <a:lstStyle/>
          <a:p>
            <a:pPr algn="l"/>
            <a:r>
              <a:rPr lang="en-US" sz="4000"/>
              <a:t>Lesson E:3 Innate and Learned Behavior</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7070F36A-1699-49A5-B291-1D2FD1CD1A0F}" type="slidenum">
              <a:rPr lang="en-US"/>
              <a:pPr/>
              <a:t>62</a:t>
            </a:fld>
            <a:endParaRPr lang="en-US"/>
          </a:p>
        </p:txBody>
      </p:sp>
    </p:spTree>
    <p:extLst>
      <p:ext uri="{BB962C8B-B14F-4D97-AF65-F5344CB8AC3E}">
        <p14:creationId xmlns:p14="http://schemas.microsoft.com/office/powerpoint/2010/main" val="20443977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p:txBody>
          <a:bodyPr/>
          <a:lstStyle/>
          <a:p>
            <a:r>
              <a:rPr lang="en-US" sz="3200"/>
              <a:t>E.3.1 Distinguish between </a:t>
            </a:r>
            <a:r>
              <a:rPr lang="en-US" sz="3200" i="1"/>
              <a:t>innate </a:t>
            </a:r>
            <a:r>
              <a:rPr lang="en-US" sz="3200"/>
              <a:t>behavior and </a:t>
            </a:r>
            <a:r>
              <a:rPr lang="en-US" sz="3200" i="1"/>
              <a:t>learned</a:t>
            </a:r>
            <a:r>
              <a:rPr lang="en-US" sz="3200"/>
              <a:t> behavior.</a:t>
            </a:r>
          </a:p>
        </p:txBody>
      </p:sp>
      <p:sp>
        <p:nvSpPr>
          <p:cNvPr id="658435" name="Rectangle 3"/>
          <p:cNvSpPr>
            <a:spLocks noGrp="1" noChangeArrowheads="1"/>
          </p:cNvSpPr>
          <p:nvPr>
            <p:ph type="body" sz="half" idx="1"/>
          </p:nvPr>
        </p:nvSpPr>
        <p:spPr/>
        <p:txBody>
          <a:bodyPr/>
          <a:lstStyle/>
          <a:p>
            <a:r>
              <a:rPr lang="en-US" sz="2000" u="sng"/>
              <a:t>Innate behavior-</a:t>
            </a:r>
            <a:r>
              <a:rPr lang="en-US" sz="2000"/>
              <a:t> behavior which normally occurs in all members of a species despite natural variation in environmental influences. Some texts refer to innate behavior as species-specific behavior, e.g. suckling response in newborns.</a:t>
            </a:r>
          </a:p>
          <a:p>
            <a:pPr>
              <a:buFont typeface="Wingdings" pitchFamily="2" charset="2"/>
              <a:buNone/>
            </a:pPr>
            <a:endParaRPr lang="en-US" sz="2000"/>
          </a:p>
          <a:p>
            <a:r>
              <a:rPr lang="en-US" sz="2000" u="sng"/>
              <a:t>Learned behavior-</a:t>
            </a:r>
            <a:r>
              <a:rPr lang="en-US" sz="2000"/>
              <a:t> develops and is modified through experience.</a:t>
            </a:r>
          </a:p>
        </p:txBody>
      </p:sp>
      <p:pic>
        <p:nvPicPr>
          <p:cNvPr id="658436" name="Picture 4" descr="403px-Breastfeeding_infant">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262562" y="1603375"/>
            <a:ext cx="3038475" cy="45243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EFD06A4F-611D-4981-B02C-3F3A4AEA78B9}" type="slidenum">
              <a:rPr lang="en-US"/>
              <a:pPr/>
              <a:t>63</a:t>
            </a:fld>
            <a:endParaRPr lang="en-US"/>
          </a:p>
        </p:txBody>
      </p:sp>
    </p:spTree>
    <p:extLst>
      <p:ext uri="{BB962C8B-B14F-4D97-AF65-F5344CB8AC3E}">
        <p14:creationId xmlns:p14="http://schemas.microsoft.com/office/powerpoint/2010/main" val="23796134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p:txBody>
          <a:bodyPr>
            <a:normAutofit fontScale="90000"/>
          </a:bodyPr>
          <a:lstStyle/>
          <a:p>
            <a:r>
              <a:rPr lang="en-US" sz="2800"/>
              <a:t>E.3.2 Design experiments to investigate innate behavior in invertebrates, including either a taxis or a kinesis.</a:t>
            </a:r>
          </a:p>
        </p:txBody>
      </p:sp>
      <p:sp>
        <p:nvSpPr>
          <p:cNvPr id="836611" name="Rectangle 3"/>
          <p:cNvSpPr>
            <a:spLocks noGrp="1" noChangeArrowheads="1"/>
          </p:cNvSpPr>
          <p:nvPr>
            <p:ph type="body" sz="half" idx="1"/>
          </p:nvPr>
        </p:nvSpPr>
        <p:spPr/>
        <p:txBody>
          <a:bodyPr/>
          <a:lstStyle/>
          <a:p>
            <a:pPr>
              <a:buFont typeface="Wingdings" pitchFamily="2" charset="2"/>
              <a:buNone/>
            </a:pPr>
            <a:r>
              <a:rPr lang="en-US" sz="2400"/>
              <a:t>Suggestions:</a:t>
            </a:r>
          </a:p>
          <a:p>
            <a:pPr>
              <a:buFont typeface="Wingdings" pitchFamily="2" charset="2"/>
              <a:buNone/>
            </a:pPr>
            <a:endParaRPr lang="en-US" sz="2400"/>
          </a:p>
          <a:p>
            <a:pPr lvl="1"/>
            <a:r>
              <a:rPr lang="en-US" sz="2200" u="sng"/>
              <a:t>Taxis</a:t>
            </a:r>
            <a:r>
              <a:rPr lang="en-US" sz="2200"/>
              <a:t>- Planaria and light</a:t>
            </a:r>
          </a:p>
          <a:p>
            <a:pPr lvl="1"/>
            <a:endParaRPr lang="en-US" sz="2200"/>
          </a:p>
          <a:p>
            <a:pPr lvl="1">
              <a:buFont typeface="Wingdings" pitchFamily="2" charset="2"/>
              <a:buNone/>
            </a:pPr>
            <a:endParaRPr lang="en-US" sz="2200"/>
          </a:p>
          <a:p>
            <a:pPr lvl="1">
              <a:buFont typeface="Wingdings" pitchFamily="2" charset="2"/>
              <a:buNone/>
            </a:pPr>
            <a:endParaRPr lang="en-US" sz="2200"/>
          </a:p>
          <a:p>
            <a:pPr lvl="1">
              <a:buFont typeface="Wingdings" pitchFamily="2" charset="2"/>
              <a:buNone/>
            </a:pPr>
            <a:endParaRPr lang="en-US" sz="2200"/>
          </a:p>
          <a:p>
            <a:pPr lvl="1">
              <a:buFont typeface="Wingdings" pitchFamily="2" charset="2"/>
              <a:buNone/>
            </a:pPr>
            <a:endParaRPr lang="en-US" sz="2200"/>
          </a:p>
          <a:p>
            <a:pPr lvl="1"/>
            <a:r>
              <a:rPr lang="en-US" sz="2200" u="sng"/>
              <a:t>Kinesis</a:t>
            </a:r>
            <a:r>
              <a:rPr lang="en-US" sz="2200"/>
              <a:t>- Daphnia and heart rate</a:t>
            </a:r>
          </a:p>
        </p:txBody>
      </p:sp>
      <p:pic>
        <p:nvPicPr>
          <p:cNvPr id="836613" name="Picture 5" descr="planaria"/>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l="3999" r="2080"/>
          <a:stretch>
            <a:fillRect/>
          </a:stretch>
        </p:blipFill>
        <p:spPr>
          <a:xfrm>
            <a:off x="5181600" y="1676400"/>
            <a:ext cx="2919413" cy="21891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36616" name="Picture 8" descr="daphnia"/>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715000" y="4038600"/>
            <a:ext cx="1776413" cy="2362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8AAA387F-4382-40B4-8B29-5C9CB4B5D0EA}" type="slidenum">
              <a:rPr lang="en-US"/>
              <a:pPr/>
              <a:t>64</a:t>
            </a:fld>
            <a:endParaRPr lang="en-US"/>
          </a:p>
        </p:txBody>
      </p:sp>
    </p:spTree>
    <p:extLst>
      <p:ext uri="{BB962C8B-B14F-4D97-AF65-F5344CB8AC3E}">
        <p14:creationId xmlns:p14="http://schemas.microsoft.com/office/powerpoint/2010/main" val="31308056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Rectangle 2"/>
          <p:cNvSpPr>
            <a:spLocks noGrp="1" noChangeArrowheads="1"/>
          </p:cNvSpPr>
          <p:nvPr>
            <p:ph type="title"/>
          </p:nvPr>
        </p:nvSpPr>
        <p:spPr/>
        <p:txBody>
          <a:bodyPr>
            <a:normAutofit fontScale="90000"/>
          </a:bodyPr>
          <a:lstStyle/>
          <a:p>
            <a:r>
              <a:rPr lang="en-US" sz="2800"/>
              <a:t>E.3.3 Analyze data from invertebrate behavior experiments in terms of the effect on chances of survival and reproduction.</a:t>
            </a:r>
          </a:p>
        </p:txBody>
      </p:sp>
      <p:sp>
        <p:nvSpPr>
          <p:cNvPr id="837635" name="Rectangle 3"/>
          <p:cNvSpPr>
            <a:spLocks noGrp="1" noChangeArrowheads="1"/>
          </p:cNvSpPr>
          <p:nvPr>
            <p:ph idx="1"/>
          </p:nvPr>
        </p:nvSpPr>
        <p:spPr/>
        <p:txBody>
          <a:bodyPr/>
          <a:lstStyle/>
          <a:p>
            <a:r>
              <a:rPr lang="en-US"/>
              <a:t>Same as previous.</a:t>
            </a:r>
          </a:p>
        </p:txBody>
      </p:sp>
      <p:sp>
        <p:nvSpPr>
          <p:cNvPr id="6" name="Slide Number Placeholder 3"/>
          <p:cNvSpPr>
            <a:spLocks noGrp="1"/>
          </p:cNvSpPr>
          <p:nvPr>
            <p:ph type="sldNum" sz="quarter" idx="12"/>
          </p:nvPr>
        </p:nvSpPr>
        <p:spPr/>
        <p:txBody>
          <a:bodyPr/>
          <a:lstStyle/>
          <a:p>
            <a:fld id="{D2F273EB-1BC1-4FAF-81A2-9BC4B85894B0}" type="slidenum">
              <a:rPr lang="en-US"/>
              <a:pPr/>
              <a:t>65</a:t>
            </a:fld>
            <a:endParaRPr lang="en-US"/>
          </a:p>
        </p:txBody>
      </p:sp>
      <p:pic>
        <p:nvPicPr>
          <p:cNvPr id="837636" name="Picture 4" descr="planaria"/>
          <p:cNvPicPr>
            <a:picLocks noChangeAspect="1" noChangeArrowheads="1"/>
          </p:cNvPicPr>
          <p:nvPr/>
        </p:nvPicPr>
        <p:blipFill>
          <a:blip r:embed="rId2">
            <a:extLst>
              <a:ext uri="{28A0092B-C50C-407E-A947-70E740481C1C}">
                <a14:useLocalDpi xmlns:a14="http://schemas.microsoft.com/office/drawing/2010/main" val="0"/>
              </a:ext>
            </a:extLst>
          </a:blip>
          <a:srcRect l="3999" r="2080"/>
          <a:stretch>
            <a:fillRect/>
          </a:stretch>
        </p:blipFill>
        <p:spPr bwMode="auto">
          <a:xfrm>
            <a:off x="1447800" y="2590800"/>
            <a:ext cx="3581400" cy="2686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37637" name="Picture 5" descr="daphn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590800"/>
            <a:ext cx="2005013" cy="2667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8448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ChangeArrowheads="1"/>
          </p:cNvSpPr>
          <p:nvPr>
            <p:ph type="title"/>
          </p:nvPr>
        </p:nvSpPr>
        <p:spPr/>
        <p:txBody>
          <a:bodyPr/>
          <a:lstStyle/>
          <a:p>
            <a:r>
              <a:rPr lang="en-US" sz="2800"/>
              <a:t>E.3.4 Discuss how the process of learning can improve the chance of survival.</a:t>
            </a:r>
          </a:p>
        </p:txBody>
      </p:sp>
      <p:sp>
        <p:nvSpPr>
          <p:cNvPr id="666627" name="Rectangle 3"/>
          <p:cNvSpPr>
            <a:spLocks noGrp="1" noChangeArrowheads="1"/>
          </p:cNvSpPr>
          <p:nvPr>
            <p:ph type="body" sz="half" idx="1"/>
          </p:nvPr>
        </p:nvSpPr>
        <p:spPr>
          <a:xfrm>
            <a:off x="914400" y="1828800"/>
            <a:ext cx="3810000" cy="4302125"/>
          </a:xfrm>
        </p:spPr>
        <p:txBody>
          <a:bodyPr/>
          <a:lstStyle/>
          <a:p>
            <a:r>
              <a:rPr lang="en-US" sz="2400"/>
              <a:t>Innate behavior does not change, regardless of life experience. Learning on the other hand can be modified and refined based on life experience, which can help an organism adapt to its ever-changing environment.</a:t>
            </a:r>
          </a:p>
        </p:txBody>
      </p:sp>
      <p:pic>
        <p:nvPicPr>
          <p:cNvPr id="666630" name="Picture 6" descr="chimptoo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981200"/>
            <a:ext cx="3475038" cy="27225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D4698FBB-F6AE-4A09-B73C-9414E8F201FC}" type="slidenum">
              <a:rPr lang="en-US"/>
              <a:pPr/>
              <a:t>66</a:t>
            </a:fld>
            <a:endParaRPr lang="en-US"/>
          </a:p>
        </p:txBody>
      </p:sp>
    </p:spTree>
    <p:extLst>
      <p:ext uri="{BB962C8B-B14F-4D97-AF65-F5344CB8AC3E}">
        <p14:creationId xmlns:p14="http://schemas.microsoft.com/office/powerpoint/2010/main" val="30451745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2"/>
          <p:cNvSpPr>
            <a:spLocks noGrp="1" noChangeArrowheads="1"/>
          </p:cNvSpPr>
          <p:nvPr>
            <p:ph type="title"/>
          </p:nvPr>
        </p:nvSpPr>
        <p:spPr/>
        <p:txBody>
          <a:bodyPr/>
          <a:lstStyle/>
          <a:p>
            <a:r>
              <a:rPr lang="en-US" sz="3200"/>
              <a:t>E.3.5 Outline Pavlov’s experiments into conditioning of dogs.</a:t>
            </a:r>
          </a:p>
        </p:txBody>
      </p:sp>
      <p:sp>
        <p:nvSpPr>
          <p:cNvPr id="838659" name="Rectangle 3"/>
          <p:cNvSpPr>
            <a:spLocks noGrp="1" noChangeArrowheads="1"/>
          </p:cNvSpPr>
          <p:nvPr>
            <p:ph type="body" sz="half" idx="1"/>
          </p:nvPr>
        </p:nvSpPr>
        <p:spPr/>
        <p:txBody>
          <a:bodyPr/>
          <a:lstStyle/>
          <a:p>
            <a:pPr>
              <a:lnSpc>
                <a:spcPct val="90000"/>
              </a:lnSpc>
            </a:pPr>
            <a:r>
              <a:rPr lang="en-US" sz="2000"/>
              <a:t>Pavlov paired the ringing of a bell (</a:t>
            </a:r>
            <a:r>
              <a:rPr lang="en-US" sz="2000" u="sng"/>
              <a:t>unconditioned stimulus</a:t>
            </a:r>
            <a:r>
              <a:rPr lang="en-US" sz="2000"/>
              <a:t>) with the presentation of food to a dog. After repeated exposures to the paired stimuli, the ringing of the bell became a </a:t>
            </a:r>
            <a:r>
              <a:rPr lang="en-US" sz="2000" u="sng"/>
              <a:t>conditioned stimulus</a:t>
            </a:r>
            <a:r>
              <a:rPr lang="en-US" sz="2000"/>
              <a:t>, causing the dog salivate (</a:t>
            </a:r>
            <a:r>
              <a:rPr lang="en-US" sz="2000" u="sng"/>
              <a:t>conditioned response</a:t>
            </a:r>
            <a:r>
              <a:rPr lang="en-US" sz="2000"/>
              <a:t>) even when food was not presented along with the ring. This is an illustration of classical conditioning. </a:t>
            </a:r>
          </a:p>
        </p:txBody>
      </p:sp>
      <p:pic>
        <p:nvPicPr>
          <p:cNvPr id="838665" name="Picture 9" descr="Do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2286000"/>
            <a:ext cx="4114800" cy="23479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83F139E4-8A76-45DC-8D32-1055662D377B}" type="slidenum">
              <a:rPr lang="en-US"/>
              <a:pPr/>
              <a:t>67</a:t>
            </a:fld>
            <a:endParaRPr lang="en-US"/>
          </a:p>
        </p:txBody>
      </p:sp>
    </p:spTree>
    <p:extLst>
      <p:ext uri="{BB962C8B-B14F-4D97-AF65-F5344CB8AC3E}">
        <p14:creationId xmlns:p14="http://schemas.microsoft.com/office/powerpoint/2010/main" val="33846323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2"/>
          <p:cNvSpPr>
            <a:spLocks noGrp="1" noChangeArrowheads="1"/>
          </p:cNvSpPr>
          <p:nvPr>
            <p:ph type="title"/>
          </p:nvPr>
        </p:nvSpPr>
        <p:spPr/>
        <p:txBody>
          <a:bodyPr/>
          <a:lstStyle/>
          <a:p>
            <a:r>
              <a:rPr lang="en-US" sz="2800"/>
              <a:t>E.3.6 Outline the role of inheritance and learning in the development of birdsong in young birds.</a:t>
            </a:r>
          </a:p>
        </p:txBody>
      </p:sp>
      <p:sp>
        <p:nvSpPr>
          <p:cNvPr id="839683" name="Rectangle 3"/>
          <p:cNvSpPr>
            <a:spLocks noGrp="1" noChangeArrowheads="1"/>
          </p:cNvSpPr>
          <p:nvPr>
            <p:ph type="body" sz="half" idx="1"/>
          </p:nvPr>
        </p:nvSpPr>
        <p:spPr/>
        <p:txBody>
          <a:bodyPr/>
          <a:lstStyle/>
          <a:p>
            <a:pPr>
              <a:lnSpc>
                <a:spcPct val="90000"/>
              </a:lnSpc>
            </a:pPr>
            <a:r>
              <a:rPr lang="en-US" sz="1800"/>
              <a:t>Species specific bird songs are learned during a critical period in early development. In the zebra finch, this occurs approximately 20-35 days after hatching.</a:t>
            </a:r>
          </a:p>
          <a:p>
            <a:pPr>
              <a:lnSpc>
                <a:spcPct val="90000"/>
              </a:lnSpc>
              <a:buFont typeface="Wingdings" pitchFamily="2" charset="2"/>
              <a:buNone/>
            </a:pPr>
            <a:endParaRPr lang="en-US" sz="1800"/>
          </a:p>
          <a:p>
            <a:pPr>
              <a:lnSpc>
                <a:spcPct val="90000"/>
              </a:lnSpc>
            </a:pPr>
            <a:r>
              <a:rPr lang="en-US" sz="1800"/>
              <a:t>During this critical window, the bird learns their song. After a certain point, the song remains relatively fixed and cannot be changed. Genetic programming helps determine the critical learning period for each species, as well as the degree of plasticity given to its development.</a:t>
            </a:r>
          </a:p>
        </p:txBody>
      </p:sp>
      <p:sp>
        <p:nvSpPr>
          <p:cNvPr id="839687" name="Rectangle 7"/>
          <p:cNvSpPr>
            <a:spLocks noGrp="1" noChangeArrowheads="1"/>
          </p:cNvSpPr>
          <p:nvPr>
            <p:ph sz="half" idx="2"/>
          </p:nvPr>
        </p:nvSpPr>
        <p:spPr/>
        <p:txBody>
          <a:bodyPr/>
          <a:lstStyle/>
          <a:p>
            <a:endParaRPr lang="en-US" sz="2400"/>
          </a:p>
        </p:txBody>
      </p:sp>
      <p:sp>
        <p:nvSpPr>
          <p:cNvPr id="7" name="Slide Number Placeholder 4"/>
          <p:cNvSpPr>
            <a:spLocks noGrp="1"/>
          </p:cNvSpPr>
          <p:nvPr>
            <p:ph type="sldNum" sz="quarter" idx="10"/>
          </p:nvPr>
        </p:nvSpPr>
        <p:spPr/>
        <p:txBody>
          <a:bodyPr/>
          <a:lstStyle/>
          <a:p>
            <a:fld id="{0BFCA339-429B-4694-AFD2-66E3E4FAF8C7}" type="slidenum">
              <a:rPr lang="en-US"/>
              <a:pPr/>
              <a:t>68</a:t>
            </a:fld>
            <a:endParaRPr lang="en-US"/>
          </a:p>
        </p:txBody>
      </p:sp>
      <p:pic>
        <p:nvPicPr>
          <p:cNvPr id="839689" name="Picture 9" descr="Image:Zebra finc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905000"/>
            <a:ext cx="3810000" cy="2841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39690" name="Text Box 10"/>
          <p:cNvSpPr txBox="1">
            <a:spLocks noChangeArrowheads="1"/>
          </p:cNvSpPr>
          <p:nvPr/>
        </p:nvSpPr>
        <p:spPr bwMode="auto">
          <a:xfrm>
            <a:off x="5715000" y="5029200"/>
            <a:ext cx="2819400"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Zebra finch </a:t>
            </a:r>
          </a:p>
          <a:p>
            <a:pPr>
              <a:spcBef>
                <a:spcPct val="50000"/>
              </a:spcBef>
            </a:pPr>
            <a:r>
              <a:rPr lang="en-US" sz="1600"/>
              <a:t>Courtesy of Larry Moore</a:t>
            </a:r>
          </a:p>
        </p:txBody>
      </p:sp>
    </p:spTree>
    <p:extLst>
      <p:ext uri="{BB962C8B-B14F-4D97-AF65-F5344CB8AC3E}">
        <p14:creationId xmlns:p14="http://schemas.microsoft.com/office/powerpoint/2010/main" val="27225170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Grp="1" noChangeArrowheads="1"/>
          </p:cNvSpPr>
          <p:nvPr>
            <p:ph type="ctrTitle"/>
          </p:nvPr>
        </p:nvSpPr>
        <p:spPr/>
        <p:txBody>
          <a:bodyPr/>
          <a:lstStyle/>
          <a:p>
            <a:r>
              <a:rPr lang="en-US" i="1"/>
              <a:t>Option E: Neurobiology and Behavior</a:t>
            </a:r>
          </a:p>
        </p:txBody>
      </p:sp>
      <p:sp>
        <p:nvSpPr>
          <p:cNvPr id="667651" name="Rectangle 3"/>
          <p:cNvSpPr>
            <a:spLocks noGrp="1" noChangeArrowheads="1"/>
          </p:cNvSpPr>
          <p:nvPr>
            <p:ph type="subTitle" idx="1"/>
          </p:nvPr>
        </p:nvSpPr>
        <p:spPr/>
        <p:txBody>
          <a:bodyPr>
            <a:normAutofit fontScale="92500" lnSpcReduction="10000"/>
          </a:bodyPr>
          <a:lstStyle/>
          <a:p>
            <a:pPr algn="l"/>
            <a:r>
              <a:rPr lang="en-US" sz="3600"/>
              <a:t>Lesson E:4 Neurotransmitters and Synapses</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36B722D8-D351-49A1-B3AA-83AD7CC655B1}" type="slidenum">
              <a:rPr lang="en-US"/>
              <a:pPr/>
              <a:t>69</a:t>
            </a:fld>
            <a:endParaRPr lang="en-US"/>
          </a:p>
        </p:txBody>
      </p:sp>
    </p:spTree>
    <p:extLst>
      <p:ext uri="{BB962C8B-B14F-4D97-AF65-F5344CB8AC3E}">
        <p14:creationId xmlns:p14="http://schemas.microsoft.com/office/powerpoint/2010/main" val="246134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a:xfrm>
            <a:off x="762000" y="152400"/>
            <a:ext cx="8229600" cy="1143000"/>
          </a:xfrm>
        </p:spPr>
        <p:txBody>
          <a:bodyPr>
            <a:normAutofit fontScale="90000"/>
          </a:bodyPr>
          <a:lstStyle/>
          <a:p>
            <a:r>
              <a:rPr lang="en-US" sz="2800"/>
              <a:t>D.1.6 State that living cells may have been preceded by protobionts, with an internal chemical environment different from their surroundings.</a:t>
            </a:r>
          </a:p>
        </p:txBody>
      </p:sp>
      <p:sp>
        <p:nvSpPr>
          <p:cNvPr id="594947" name="Rectangle 3"/>
          <p:cNvSpPr>
            <a:spLocks noGrp="1" noChangeArrowheads="1"/>
          </p:cNvSpPr>
          <p:nvPr>
            <p:ph idx="1"/>
          </p:nvPr>
        </p:nvSpPr>
        <p:spPr>
          <a:xfrm>
            <a:off x="609600" y="1600200"/>
            <a:ext cx="4800600" cy="4800600"/>
          </a:xfrm>
        </p:spPr>
        <p:txBody>
          <a:bodyPr>
            <a:normAutofit/>
          </a:bodyPr>
          <a:lstStyle/>
          <a:p>
            <a:pPr>
              <a:lnSpc>
                <a:spcPct val="80000"/>
              </a:lnSpc>
            </a:pPr>
            <a:r>
              <a:rPr lang="en-US" sz="2400" u="sng"/>
              <a:t>Protobionts</a:t>
            </a:r>
            <a:r>
              <a:rPr lang="en-US" sz="2400"/>
              <a:t> are </a:t>
            </a:r>
            <a:r>
              <a:rPr lang="en-US" sz="2400" i="1"/>
              <a:t>abiotic</a:t>
            </a:r>
            <a:r>
              <a:rPr lang="en-US" sz="2400"/>
              <a:t> spheres in which an internal environment can be maintained. Two examples are:</a:t>
            </a:r>
          </a:p>
          <a:p>
            <a:pPr>
              <a:lnSpc>
                <a:spcPct val="80000"/>
              </a:lnSpc>
              <a:buFont typeface="Wingdings" pitchFamily="2" charset="2"/>
              <a:buNone/>
            </a:pPr>
            <a:endParaRPr lang="en-US" sz="2400"/>
          </a:p>
          <a:p>
            <a:pPr lvl="1">
              <a:lnSpc>
                <a:spcPct val="80000"/>
              </a:lnSpc>
            </a:pPr>
            <a:r>
              <a:rPr lang="en-US" sz="2200" u="sng"/>
              <a:t>Coacervates-</a:t>
            </a:r>
            <a:r>
              <a:rPr lang="en-US" sz="2200"/>
              <a:t> small spheres which maintain an internal environment different from the external environment.  Can grow, shrink and split due to a semi-permeable membrane.</a:t>
            </a:r>
          </a:p>
          <a:p>
            <a:pPr lvl="1">
              <a:lnSpc>
                <a:spcPct val="80000"/>
              </a:lnSpc>
            </a:pPr>
            <a:endParaRPr lang="en-US" sz="2200"/>
          </a:p>
          <a:p>
            <a:pPr lvl="1">
              <a:lnSpc>
                <a:spcPct val="80000"/>
              </a:lnSpc>
            </a:pPr>
            <a:r>
              <a:rPr lang="en-US" sz="2200" u="sng"/>
              <a:t>Microspheres-</a:t>
            </a:r>
            <a:r>
              <a:rPr lang="en-US" sz="2200"/>
              <a:t> spheres formed upon the cooling of thermal proteins. Considered more stable than coacervates.</a:t>
            </a:r>
          </a:p>
          <a:p>
            <a:pPr>
              <a:lnSpc>
                <a:spcPct val="80000"/>
              </a:lnSpc>
            </a:pPr>
            <a:endParaRPr lang="en-US" sz="2400"/>
          </a:p>
          <a:p>
            <a:pPr>
              <a:lnSpc>
                <a:spcPct val="80000"/>
              </a:lnSpc>
              <a:buFont typeface="Wingdings" pitchFamily="2" charset="2"/>
              <a:buNone/>
            </a:pPr>
            <a:endParaRPr lang="en-US" sz="2400"/>
          </a:p>
        </p:txBody>
      </p:sp>
      <p:sp>
        <p:nvSpPr>
          <p:cNvPr id="5" name="Slide Number Placeholder 3"/>
          <p:cNvSpPr>
            <a:spLocks noGrp="1"/>
          </p:cNvSpPr>
          <p:nvPr>
            <p:ph type="sldNum" sz="quarter" idx="12"/>
          </p:nvPr>
        </p:nvSpPr>
        <p:spPr/>
        <p:txBody>
          <a:bodyPr/>
          <a:lstStyle/>
          <a:p>
            <a:fld id="{05216E52-DC52-48AB-87CC-A66DE44E0EA6}" type="slidenum">
              <a:rPr lang="en-US"/>
              <a:pPr/>
              <a:t>7</a:t>
            </a:fld>
            <a:endParaRPr lang="en-US"/>
          </a:p>
        </p:txBody>
      </p:sp>
      <p:pic>
        <p:nvPicPr>
          <p:cNvPr id="594948" name="Picture 4" descr="early-prebio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057400"/>
            <a:ext cx="3276600" cy="2922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90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title"/>
          </p:nvPr>
        </p:nvSpPr>
        <p:spPr>
          <a:xfrm>
            <a:off x="914400" y="0"/>
            <a:ext cx="7772400" cy="1420813"/>
          </a:xfrm>
        </p:spPr>
        <p:txBody>
          <a:bodyPr/>
          <a:lstStyle/>
          <a:p>
            <a:r>
              <a:rPr lang="en-US" sz="2800"/>
              <a:t> E.4.1 State that some presynaptic neurons excite post synaptic transmission while others inhibit post-synaptic transmission.</a:t>
            </a:r>
          </a:p>
        </p:txBody>
      </p:sp>
      <p:sp>
        <p:nvSpPr>
          <p:cNvPr id="688131" name="Rectangle 3"/>
          <p:cNvSpPr>
            <a:spLocks noGrp="1" noChangeArrowheads="1"/>
          </p:cNvSpPr>
          <p:nvPr>
            <p:ph type="body" sz="half" idx="1"/>
          </p:nvPr>
        </p:nvSpPr>
        <p:spPr/>
        <p:txBody>
          <a:bodyPr/>
          <a:lstStyle/>
          <a:p>
            <a:r>
              <a:rPr lang="en-US" sz="2400" u="sng"/>
              <a:t>Depolarization-</a:t>
            </a:r>
            <a:r>
              <a:rPr lang="en-US" sz="2400"/>
              <a:t> encourages synaptic transmission.</a:t>
            </a:r>
          </a:p>
          <a:p>
            <a:pPr>
              <a:buFont typeface="Wingdings" pitchFamily="2" charset="2"/>
              <a:buNone/>
            </a:pPr>
            <a:endParaRPr lang="en-US" sz="2400"/>
          </a:p>
          <a:p>
            <a:r>
              <a:rPr lang="en-US" sz="2400" u="sng"/>
              <a:t>Hyperpolarization-</a:t>
            </a:r>
            <a:r>
              <a:rPr lang="en-US" sz="2400"/>
              <a:t> discourages synaptic transmission.</a:t>
            </a:r>
          </a:p>
        </p:txBody>
      </p:sp>
      <p:pic>
        <p:nvPicPr>
          <p:cNvPr id="688132" name="Picture 4" descr="beer9"/>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000" y="1828800"/>
            <a:ext cx="3895725" cy="41068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9D9868EB-911F-49E7-B7FA-5B44492731BA}" type="slidenum">
              <a:rPr lang="en-US"/>
              <a:pPr/>
              <a:t>70</a:t>
            </a:fld>
            <a:endParaRPr lang="en-US"/>
          </a:p>
        </p:txBody>
      </p:sp>
    </p:spTree>
    <p:extLst>
      <p:ext uri="{BB962C8B-B14F-4D97-AF65-F5344CB8AC3E}">
        <p14:creationId xmlns:p14="http://schemas.microsoft.com/office/powerpoint/2010/main" val="13328349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2"/>
          <p:cNvSpPr>
            <a:spLocks noGrp="1" noChangeArrowheads="1"/>
          </p:cNvSpPr>
          <p:nvPr>
            <p:ph type="title"/>
          </p:nvPr>
        </p:nvSpPr>
        <p:spPr>
          <a:xfrm>
            <a:off x="914400" y="152400"/>
            <a:ext cx="7772400" cy="1143000"/>
          </a:xfrm>
        </p:spPr>
        <p:txBody>
          <a:bodyPr>
            <a:normAutofit fontScale="90000"/>
          </a:bodyPr>
          <a:lstStyle/>
          <a:p>
            <a:r>
              <a:rPr lang="en-US" sz="2400"/>
              <a:t>E.4.2 Explain how decision-making in the CNS can result from the interaction between the activities of excitatory and inhibitory presynaptic neurons at synapses.</a:t>
            </a:r>
          </a:p>
        </p:txBody>
      </p:sp>
      <p:sp>
        <p:nvSpPr>
          <p:cNvPr id="842755" name="Rectangle 3"/>
          <p:cNvSpPr>
            <a:spLocks noGrp="1" noChangeArrowheads="1"/>
          </p:cNvSpPr>
          <p:nvPr>
            <p:ph type="body" sz="half" idx="1"/>
          </p:nvPr>
        </p:nvSpPr>
        <p:spPr/>
        <p:txBody>
          <a:bodyPr/>
          <a:lstStyle/>
          <a:p>
            <a:r>
              <a:rPr lang="en-US" sz="2400"/>
              <a:t>Each dendrite is connected to multiple presynaptic terminals. Some are excitatory in nature, others inhibitory. The sum of all these potentials, both positive and negative, ultimately determine whether an action potential will be generated.</a:t>
            </a:r>
          </a:p>
        </p:txBody>
      </p:sp>
      <p:sp>
        <p:nvSpPr>
          <p:cNvPr id="842759" name="Rectangle 7"/>
          <p:cNvSpPr>
            <a:spLocks noGrp="1" noChangeArrowheads="1"/>
          </p:cNvSpPr>
          <p:nvPr>
            <p:ph sz="half" idx="2"/>
          </p:nvPr>
        </p:nvSpPr>
        <p:spPr/>
        <p:txBody>
          <a:bodyPr/>
          <a:lstStyle/>
          <a:p>
            <a:endParaRPr lang="en-US" sz="2400"/>
          </a:p>
        </p:txBody>
      </p:sp>
      <p:sp>
        <p:nvSpPr>
          <p:cNvPr id="6" name="Slide Number Placeholder 4"/>
          <p:cNvSpPr>
            <a:spLocks noGrp="1"/>
          </p:cNvSpPr>
          <p:nvPr>
            <p:ph type="sldNum" sz="quarter" idx="10"/>
          </p:nvPr>
        </p:nvSpPr>
        <p:spPr/>
        <p:txBody>
          <a:bodyPr/>
          <a:lstStyle/>
          <a:p>
            <a:fld id="{CDEC1DE0-E811-44EA-8772-124A357C31AC}" type="slidenum">
              <a:rPr lang="en-US"/>
              <a:pPr/>
              <a:t>71</a:t>
            </a:fld>
            <a:endParaRPr lang="en-US"/>
          </a:p>
        </p:txBody>
      </p:sp>
      <p:pic>
        <p:nvPicPr>
          <p:cNvPr id="842761" name="Picture 9" descr="syna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28800"/>
            <a:ext cx="3810000" cy="4057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0404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Rectangle 2"/>
          <p:cNvSpPr>
            <a:spLocks noGrp="1" noChangeArrowheads="1"/>
          </p:cNvSpPr>
          <p:nvPr>
            <p:ph type="title"/>
          </p:nvPr>
        </p:nvSpPr>
        <p:spPr/>
        <p:txBody>
          <a:bodyPr>
            <a:normAutofit fontScale="90000"/>
          </a:bodyPr>
          <a:lstStyle/>
          <a:p>
            <a:r>
              <a:rPr lang="en-US" sz="2800"/>
              <a:t>E.4.3 Explain how psychoactive drugs affect the brain and personality by either increasing or decreasing postsynaptic transmission.</a:t>
            </a:r>
          </a:p>
        </p:txBody>
      </p:sp>
      <p:pic>
        <p:nvPicPr>
          <p:cNvPr id="843784" name="Picture 8" descr="Image:SynapseIllustration2.png">
            <a:hlinkClick r:id="rId2"/>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533619" y="2683812"/>
            <a:ext cx="3504762" cy="229523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43782" name="Rectangle 6"/>
          <p:cNvSpPr>
            <a:spLocks noGrp="1" noChangeArrowheads="1"/>
          </p:cNvSpPr>
          <p:nvPr>
            <p:ph sz="half" idx="2"/>
          </p:nvPr>
        </p:nvSpPr>
        <p:spPr/>
        <p:txBody>
          <a:bodyPr>
            <a:normAutofit fontScale="92500" lnSpcReduction="10000"/>
          </a:bodyPr>
          <a:lstStyle/>
          <a:p>
            <a:r>
              <a:rPr lang="en-US" sz="2000"/>
              <a:t>Psychoactive drugs impact neural pathways by either increasing or decreasing the amount of neurotransmitter released into a synapse. Usually psychoactive drugs impact a specific neurotransmitter such as dopamine or seratonin. </a:t>
            </a:r>
          </a:p>
          <a:p>
            <a:r>
              <a:rPr lang="en-US" sz="2000"/>
              <a:t>Personality traits like motivation and aggression can trace their origins to the activity of specific neurological pathways in the brain. Since psychoactive drugs affect the activity and resiliency of these pathways, they can directly affect personality.</a:t>
            </a:r>
          </a:p>
        </p:txBody>
      </p:sp>
      <p:sp>
        <p:nvSpPr>
          <p:cNvPr id="5" name="Slide Number Placeholder 4"/>
          <p:cNvSpPr>
            <a:spLocks noGrp="1"/>
          </p:cNvSpPr>
          <p:nvPr>
            <p:ph type="sldNum" sz="quarter" idx="12"/>
          </p:nvPr>
        </p:nvSpPr>
        <p:spPr/>
        <p:txBody>
          <a:bodyPr/>
          <a:lstStyle/>
          <a:p>
            <a:fld id="{7A1EB4D9-7656-491E-BD1F-B27DE81A2228}" type="slidenum">
              <a:rPr lang="en-US"/>
              <a:pPr/>
              <a:t>72</a:t>
            </a:fld>
            <a:endParaRPr lang="en-US"/>
          </a:p>
        </p:txBody>
      </p:sp>
    </p:spTree>
    <p:extLst>
      <p:ext uri="{BB962C8B-B14F-4D97-AF65-F5344CB8AC3E}">
        <p14:creationId xmlns:p14="http://schemas.microsoft.com/office/powerpoint/2010/main" val="28846510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a:xfrm>
            <a:off x="685800" y="0"/>
            <a:ext cx="8458200" cy="1420813"/>
          </a:xfrm>
        </p:spPr>
        <p:txBody>
          <a:bodyPr/>
          <a:lstStyle/>
          <a:p>
            <a:r>
              <a:rPr lang="en-US" sz="3200"/>
              <a:t>E.4.4a List three examples of excitatory and three examples of inhibitory psychoactive drugs.</a:t>
            </a:r>
          </a:p>
        </p:txBody>
      </p:sp>
      <p:sp>
        <p:nvSpPr>
          <p:cNvPr id="692227" name="Rectangle 3"/>
          <p:cNvSpPr>
            <a:spLocks noGrp="1" noChangeArrowheads="1"/>
          </p:cNvSpPr>
          <p:nvPr>
            <p:ph type="body" sz="half" idx="1"/>
          </p:nvPr>
        </p:nvSpPr>
        <p:spPr>
          <a:xfrm>
            <a:off x="914400" y="1600200"/>
            <a:ext cx="4114800" cy="4724400"/>
          </a:xfrm>
        </p:spPr>
        <p:txBody>
          <a:bodyPr/>
          <a:lstStyle/>
          <a:p>
            <a:pPr>
              <a:buFont typeface="Wingdings" pitchFamily="2" charset="2"/>
              <a:buNone/>
            </a:pPr>
            <a:r>
              <a:rPr lang="en-US" sz="2400" b="1" u="sng"/>
              <a:t>Excitatory</a:t>
            </a:r>
          </a:p>
          <a:p>
            <a:r>
              <a:rPr lang="en-US" sz="2400" u="sng"/>
              <a:t>Nicotine-</a:t>
            </a:r>
            <a:r>
              <a:rPr lang="en-US" sz="2400"/>
              <a:t> stimulate alertness and memory, nausea and vomiting.</a:t>
            </a:r>
          </a:p>
          <a:p>
            <a:r>
              <a:rPr lang="en-US" sz="2400" u="sng"/>
              <a:t>Cocaine/crack</a:t>
            </a:r>
            <a:r>
              <a:rPr lang="en-US" sz="2400"/>
              <a:t>- increases, heart rate, respiration, alertness</a:t>
            </a:r>
          </a:p>
          <a:p>
            <a:r>
              <a:rPr lang="en-US" sz="2400" u="sng"/>
              <a:t>Amphetamines/ecstasy</a:t>
            </a:r>
            <a:r>
              <a:rPr lang="en-US" sz="2400"/>
              <a:t>- also a stimulant. Can cause anxiety and psychosis.</a:t>
            </a:r>
          </a:p>
          <a:p>
            <a:endParaRPr lang="en-US" sz="2400"/>
          </a:p>
          <a:p>
            <a:endParaRPr lang="en-US" sz="2400"/>
          </a:p>
        </p:txBody>
      </p:sp>
      <p:pic>
        <p:nvPicPr>
          <p:cNvPr id="692228" name="Picture 4" descr="Cocai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209800"/>
            <a:ext cx="3386138" cy="2387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0"/>
          </p:nvPr>
        </p:nvSpPr>
        <p:spPr/>
        <p:txBody>
          <a:bodyPr/>
          <a:lstStyle/>
          <a:p>
            <a:fld id="{B63BC8F7-3759-4309-818F-72CC0F54982C}" type="slidenum">
              <a:rPr lang="en-US"/>
              <a:pPr/>
              <a:t>73</a:t>
            </a:fld>
            <a:endParaRPr lang="en-US"/>
          </a:p>
        </p:txBody>
      </p:sp>
      <p:sp>
        <p:nvSpPr>
          <p:cNvPr id="692229" name="Text Box 5"/>
          <p:cNvSpPr txBox="1">
            <a:spLocks noChangeArrowheads="1"/>
          </p:cNvSpPr>
          <p:nvPr/>
        </p:nvSpPr>
        <p:spPr bwMode="auto">
          <a:xfrm>
            <a:off x="5791200" y="47244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cocaine</a:t>
            </a:r>
          </a:p>
        </p:txBody>
      </p:sp>
    </p:spTree>
    <p:extLst>
      <p:ext uri="{BB962C8B-B14F-4D97-AF65-F5344CB8AC3E}">
        <p14:creationId xmlns:p14="http://schemas.microsoft.com/office/powerpoint/2010/main" val="38600947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Grp="1" noChangeArrowheads="1"/>
          </p:cNvSpPr>
          <p:nvPr>
            <p:ph type="title"/>
          </p:nvPr>
        </p:nvSpPr>
        <p:spPr>
          <a:xfrm>
            <a:off x="685800" y="0"/>
            <a:ext cx="8458200" cy="1420813"/>
          </a:xfrm>
        </p:spPr>
        <p:txBody>
          <a:bodyPr/>
          <a:lstStyle/>
          <a:p>
            <a:r>
              <a:rPr lang="en-US" sz="3200"/>
              <a:t>E.4.4.b List three examples of excitatory and three examples of inhibitory psychoactive drugs.</a:t>
            </a:r>
          </a:p>
        </p:txBody>
      </p:sp>
      <p:sp>
        <p:nvSpPr>
          <p:cNvPr id="693251" name="Rectangle 3"/>
          <p:cNvSpPr>
            <a:spLocks noGrp="1" noChangeArrowheads="1"/>
          </p:cNvSpPr>
          <p:nvPr>
            <p:ph type="body" sz="half" idx="1"/>
          </p:nvPr>
        </p:nvSpPr>
        <p:spPr/>
        <p:txBody>
          <a:bodyPr/>
          <a:lstStyle/>
          <a:p>
            <a:pPr>
              <a:buFont typeface="Wingdings" pitchFamily="2" charset="2"/>
              <a:buNone/>
            </a:pPr>
            <a:r>
              <a:rPr lang="en-US" sz="2400" b="1" u="sng"/>
              <a:t>Inhibitory:</a:t>
            </a:r>
          </a:p>
          <a:p>
            <a:r>
              <a:rPr lang="en-US" sz="2400" u="sng"/>
              <a:t>Benzodiazepines- </a:t>
            </a:r>
            <a:r>
              <a:rPr lang="en-US" sz="2400"/>
              <a:t>muscle relaxant, reduces anxiety</a:t>
            </a:r>
            <a:r>
              <a:rPr lang="en-US" sz="2400" u="sng"/>
              <a:t>.</a:t>
            </a:r>
          </a:p>
          <a:p>
            <a:r>
              <a:rPr lang="en-US" sz="2400" u="sng"/>
              <a:t>Cannabis-</a:t>
            </a:r>
            <a:r>
              <a:rPr lang="en-US" sz="2400"/>
              <a:t> increases heart rate and appetite, causes euphoria.</a:t>
            </a:r>
          </a:p>
          <a:p>
            <a:r>
              <a:rPr lang="en-US" sz="2400" u="sng"/>
              <a:t>Alcohol-</a:t>
            </a:r>
            <a:r>
              <a:rPr lang="en-US" sz="2400"/>
              <a:t> reduces heart rate and breathing and blood pressure.</a:t>
            </a:r>
          </a:p>
        </p:txBody>
      </p:sp>
      <p:pic>
        <p:nvPicPr>
          <p:cNvPr id="693252" name="Picture 4" descr="800px-FlattenedRoundPills">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86400" y="1828800"/>
            <a:ext cx="2538413" cy="38100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88AEC251-82D6-4249-899F-96F65C88F32F}" type="slidenum">
              <a:rPr lang="en-US"/>
              <a:pPr/>
              <a:t>74</a:t>
            </a:fld>
            <a:endParaRPr lang="en-US"/>
          </a:p>
        </p:txBody>
      </p:sp>
    </p:spTree>
    <p:extLst>
      <p:ext uri="{BB962C8B-B14F-4D97-AF65-F5344CB8AC3E}">
        <p14:creationId xmlns:p14="http://schemas.microsoft.com/office/powerpoint/2010/main" val="10839216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p:txBody>
          <a:bodyPr/>
          <a:lstStyle/>
          <a:p>
            <a:r>
              <a:rPr lang="en-US" sz="2800"/>
              <a:t>E.4.5 Explain the effects of THC and cocaine in terms of their action at synapses in the brain.</a:t>
            </a:r>
          </a:p>
        </p:txBody>
      </p:sp>
      <p:sp>
        <p:nvSpPr>
          <p:cNvPr id="845827" name="Rectangle 3"/>
          <p:cNvSpPr>
            <a:spLocks noGrp="1" noChangeArrowheads="1"/>
          </p:cNvSpPr>
          <p:nvPr>
            <p:ph type="body" sz="half" idx="1"/>
          </p:nvPr>
        </p:nvSpPr>
        <p:spPr>
          <a:xfrm>
            <a:off x="685800" y="1600200"/>
            <a:ext cx="4191000" cy="4530725"/>
          </a:xfrm>
        </p:spPr>
        <p:txBody>
          <a:bodyPr/>
          <a:lstStyle/>
          <a:p>
            <a:r>
              <a:rPr lang="en-US" sz="2400" u="sng"/>
              <a:t>THC (tetrahydrocannabinol)-</a:t>
            </a:r>
            <a:r>
              <a:rPr lang="en-US" sz="2400"/>
              <a:t> increases the release of dopamine in the nuleus accumbens.</a:t>
            </a:r>
          </a:p>
          <a:p>
            <a:pPr>
              <a:buFont typeface="Wingdings" pitchFamily="2" charset="2"/>
              <a:buNone/>
            </a:pPr>
            <a:endParaRPr lang="en-US" sz="2400"/>
          </a:p>
          <a:p>
            <a:r>
              <a:rPr lang="en-US" sz="2400" u="sng"/>
              <a:t>Cocaine-</a:t>
            </a:r>
            <a:r>
              <a:rPr lang="en-US" sz="2400"/>
              <a:t> blocks the dopamine transporter protein, which inhibits reuptake.</a:t>
            </a:r>
          </a:p>
        </p:txBody>
      </p:sp>
      <p:pic>
        <p:nvPicPr>
          <p:cNvPr id="845828" name="Picture 4" descr="Cocaine"/>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953000" y="4038600"/>
            <a:ext cx="2809875" cy="1981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45838" name="Picture 14" descr="Image:Tetrahydrocannabinol.svg">
            <a:hlinkClick r:id="rId3"/>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029200" y="1843088"/>
            <a:ext cx="2667000" cy="1576387"/>
          </a:xfrm>
          <a:solidFill>
            <a:srgbClr val="FFFFFF"/>
          </a:solidFill>
          <a:ln>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lide Number Placeholder 5"/>
          <p:cNvSpPr>
            <a:spLocks noGrp="1"/>
          </p:cNvSpPr>
          <p:nvPr>
            <p:ph type="sldNum" sz="quarter" idx="10"/>
          </p:nvPr>
        </p:nvSpPr>
        <p:spPr/>
        <p:txBody>
          <a:bodyPr/>
          <a:lstStyle/>
          <a:p>
            <a:fld id="{37A79646-CA98-4D8C-8D37-056BEA87EF0D}" type="slidenum">
              <a:rPr lang="en-US"/>
              <a:pPr/>
              <a:t>75</a:t>
            </a:fld>
            <a:endParaRPr lang="en-US"/>
          </a:p>
        </p:txBody>
      </p:sp>
      <p:sp>
        <p:nvSpPr>
          <p:cNvPr id="845830" name="Text Box 6"/>
          <p:cNvSpPr txBox="1">
            <a:spLocks noChangeArrowheads="1"/>
          </p:cNvSpPr>
          <p:nvPr/>
        </p:nvSpPr>
        <p:spPr bwMode="auto">
          <a:xfrm>
            <a:off x="5562600" y="6096000"/>
            <a:ext cx="1905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cocaine</a:t>
            </a:r>
          </a:p>
        </p:txBody>
      </p:sp>
      <p:sp>
        <p:nvSpPr>
          <p:cNvPr id="845833" name="Text Box 9"/>
          <p:cNvSpPr txBox="1">
            <a:spLocks noChangeArrowheads="1"/>
          </p:cNvSpPr>
          <p:nvPr/>
        </p:nvSpPr>
        <p:spPr bwMode="auto">
          <a:xfrm>
            <a:off x="5638800" y="3505200"/>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THC</a:t>
            </a:r>
          </a:p>
        </p:txBody>
      </p:sp>
    </p:spTree>
    <p:extLst>
      <p:ext uri="{BB962C8B-B14F-4D97-AF65-F5344CB8AC3E}">
        <p14:creationId xmlns:p14="http://schemas.microsoft.com/office/powerpoint/2010/main" val="7461080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ChangeArrowheads="1"/>
          </p:cNvSpPr>
          <p:nvPr>
            <p:ph type="title"/>
          </p:nvPr>
        </p:nvSpPr>
        <p:spPr/>
        <p:txBody>
          <a:bodyPr>
            <a:normAutofit/>
          </a:bodyPr>
          <a:lstStyle/>
          <a:p>
            <a:r>
              <a:rPr lang="en-US" sz="2800"/>
              <a:t>E.4.6 Discuss the causes of addiction, including genetic predisposition, social factors and dopamine secretion.</a:t>
            </a:r>
          </a:p>
        </p:txBody>
      </p:sp>
      <p:sp>
        <p:nvSpPr>
          <p:cNvPr id="846851" name="Rectangle 3"/>
          <p:cNvSpPr>
            <a:spLocks noGrp="1" noChangeArrowheads="1"/>
          </p:cNvSpPr>
          <p:nvPr>
            <p:ph type="body" sz="half" idx="1"/>
          </p:nvPr>
        </p:nvSpPr>
        <p:spPr/>
        <p:txBody>
          <a:bodyPr/>
          <a:lstStyle/>
          <a:p>
            <a:pPr>
              <a:lnSpc>
                <a:spcPct val="80000"/>
              </a:lnSpc>
            </a:pPr>
            <a:r>
              <a:rPr lang="en-US" sz="1800" u="sng"/>
              <a:t>Genetic predisposition-</a:t>
            </a:r>
            <a:r>
              <a:rPr lang="en-US" sz="1800"/>
              <a:t> Pedigree studies show that addiction can run in families. Although a specific addiction gene has not been identified, most likely the genetic influence on addiction is due to the interaction of several genes.</a:t>
            </a:r>
          </a:p>
          <a:p>
            <a:pPr>
              <a:lnSpc>
                <a:spcPct val="80000"/>
              </a:lnSpc>
              <a:buFont typeface="Wingdings" pitchFamily="2" charset="2"/>
              <a:buNone/>
            </a:pPr>
            <a:endParaRPr lang="en-US" sz="1800"/>
          </a:p>
          <a:p>
            <a:pPr>
              <a:lnSpc>
                <a:spcPct val="80000"/>
              </a:lnSpc>
            </a:pPr>
            <a:r>
              <a:rPr lang="en-US" sz="1800" u="sng"/>
              <a:t>Social factors-</a:t>
            </a:r>
            <a:r>
              <a:rPr lang="en-US" sz="1800"/>
              <a:t> social situations can reinforce a persons tendency to engage in addictive behavior.</a:t>
            </a:r>
          </a:p>
          <a:p>
            <a:pPr>
              <a:lnSpc>
                <a:spcPct val="80000"/>
              </a:lnSpc>
              <a:buFont typeface="Wingdings" pitchFamily="2" charset="2"/>
              <a:buNone/>
            </a:pPr>
            <a:endParaRPr lang="en-US" sz="1800"/>
          </a:p>
          <a:p>
            <a:pPr>
              <a:lnSpc>
                <a:spcPct val="80000"/>
              </a:lnSpc>
            </a:pPr>
            <a:r>
              <a:rPr lang="en-US" sz="1800" u="sng"/>
              <a:t>Dopamine secretion-</a:t>
            </a:r>
            <a:r>
              <a:rPr lang="en-US" sz="1800"/>
              <a:t> Many addictive drugs increase dopamine secretion in the brains pleasure pathway.</a:t>
            </a:r>
          </a:p>
        </p:txBody>
      </p:sp>
      <p:pic>
        <p:nvPicPr>
          <p:cNvPr id="846853" name="Picture 5" descr="latino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2053091"/>
            <a:ext cx="3810000" cy="362494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E3F12C5E-D2D6-4F63-AAC2-A4CE53FC05CA}" type="slidenum">
              <a:rPr lang="en-US"/>
              <a:pPr/>
              <a:t>76</a:t>
            </a:fld>
            <a:endParaRPr lang="en-US"/>
          </a:p>
        </p:txBody>
      </p:sp>
    </p:spTree>
    <p:extLst>
      <p:ext uri="{BB962C8B-B14F-4D97-AF65-F5344CB8AC3E}">
        <p14:creationId xmlns:p14="http://schemas.microsoft.com/office/powerpoint/2010/main" val="34830268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Rectangle 2"/>
          <p:cNvSpPr>
            <a:spLocks noGrp="1" noChangeArrowheads="1"/>
          </p:cNvSpPr>
          <p:nvPr>
            <p:ph type="ctrTitle"/>
          </p:nvPr>
        </p:nvSpPr>
        <p:spPr/>
        <p:txBody>
          <a:bodyPr/>
          <a:lstStyle/>
          <a:p>
            <a:r>
              <a:rPr lang="en-US" i="1"/>
              <a:t>Option E: Neurobiology and Behavior</a:t>
            </a:r>
          </a:p>
        </p:txBody>
      </p:sp>
      <p:sp>
        <p:nvSpPr>
          <p:cNvPr id="840707" name="Rectangle 3"/>
          <p:cNvSpPr>
            <a:spLocks noGrp="1" noChangeArrowheads="1"/>
          </p:cNvSpPr>
          <p:nvPr>
            <p:ph type="subTitle" idx="1"/>
          </p:nvPr>
        </p:nvSpPr>
        <p:spPr/>
        <p:txBody>
          <a:bodyPr/>
          <a:lstStyle/>
          <a:p>
            <a:pPr algn="l"/>
            <a:r>
              <a:rPr lang="en-US" sz="4000"/>
              <a:t>Lesson E.5 The Human Brain</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7EF04B14-87C9-42D5-876E-033C65699240}" type="slidenum">
              <a:rPr lang="en-US"/>
              <a:pPr/>
              <a:t>77</a:t>
            </a:fld>
            <a:endParaRPr lang="en-US"/>
          </a:p>
        </p:txBody>
      </p:sp>
    </p:spTree>
    <p:extLst>
      <p:ext uri="{BB962C8B-B14F-4D97-AF65-F5344CB8AC3E}">
        <p14:creationId xmlns:p14="http://schemas.microsoft.com/office/powerpoint/2010/main" val="40267125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p:txBody>
          <a:bodyPr>
            <a:normAutofit fontScale="90000"/>
          </a:bodyPr>
          <a:lstStyle/>
          <a:p>
            <a:r>
              <a:rPr lang="en-US" sz="2800"/>
              <a:t>E.5.1 Label, on a diagram of the brain, the medulla oblongata, cerebellum, hypothalamus, pituitary gland and cerebral hemishperes.</a:t>
            </a:r>
          </a:p>
        </p:txBody>
      </p:sp>
      <p:pic>
        <p:nvPicPr>
          <p:cNvPr id="848900" name="Picture 4" descr="600px-Labeledbrain-english">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029200" y="1981200"/>
            <a:ext cx="3657600" cy="36576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3"/>
          <p:cNvSpPr>
            <a:spLocks noGrp="1"/>
          </p:cNvSpPr>
          <p:nvPr>
            <p:ph type="sldNum" sz="quarter" idx="12"/>
          </p:nvPr>
        </p:nvSpPr>
        <p:spPr/>
        <p:txBody>
          <a:bodyPr/>
          <a:lstStyle/>
          <a:p>
            <a:fld id="{185016C0-3B28-4E01-8292-51969F052A06}" type="slidenum">
              <a:rPr lang="en-US"/>
              <a:pPr/>
              <a:t>78</a:t>
            </a:fld>
            <a:endParaRPr lang="en-US"/>
          </a:p>
        </p:txBody>
      </p:sp>
      <p:pic>
        <p:nvPicPr>
          <p:cNvPr id="848902" name="Picture 6" descr="1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600200"/>
            <a:ext cx="25908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8903" name="Picture 7" descr="Gray7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4191000"/>
            <a:ext cx="3144838"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2476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normAutofit/>
          </a:bodyPr>
          <a:lstStyle/>
          <a:p>
            <a:r>
              <a:rPr lang="en-US" sz="3200"/>
              <a:t>E.5.2 State one function for each of the parts of the brain in E.5.1.</a:t>
            </a:r>
          </a:p>
        </p:txBody>
      </p:sp>
      <p:sp>
        <p:nvSpPr>
          <p:cNvPr id="663555" name="Rectangle 3"/>
          <p:cNvSpPr>
            <a:spLocks noGrp="1" noChangeArrowheads="1"/>
          </p:cNvSpPr>
          <p:nvPr>
            <p:ph idx="1"/>
          </p:nvPr>
        </p:nvSpPr>
        <p:spPr>
          <a:xfrm>
            <a:off x="609600" y="1600200"/>
            <a:ext cx="8077200" cy="3505200"/>
          </a:xfrm>
        </p:spPr>
        <p:txBody>
          <a:bodyPr>
            <a:normAutofit lnSpcReduction="10000"/>
          </a:bodyPr>
          <a:lstStyle/>
          <a:p>
            <a:pPr>
              <a:buFont typeface="Wingdings" pitchFamily="2" charset="2"/>
              <a:buNone/>
            </a:pPr>
            <a:r>
              <a:rPr lang="en-US" sz="2400" u="sng"/>
              <a:t>Medulla oblongata-</a:t>
            </a:r>
            <a:r>
              <a:rPr lang="en-US" sz="2400"/>
              <a:t> control center for automatic functions, e.g. heartbeat, breathing.</a:t>
            </a:r>
          </a:p>
          <a:p>
            <a:pPr>
              <a:buFont typeface="Wingdings" pitchFamily="2" charset="2"/>
              <a:buNone/>
            </a:pPr>
            <a:r>
              <a:rPr lang="en-US" sz="2400" u="sng"/>
              <a:t>Cerebellum-</a:t>
            </a:r>
            <a:r>
              <a:rPr lang="en-US" sz="2400"/>
              <a:t> motor function and coordination</a:t>
            </a:r>
          </a:p>
          <a:p>
            <a:pPr>
              <a:buFont typeface="Wingdings" pitchFamily="2" charset="2"/>
              <a:buNone/>
            </a:pPr>
            <a:r>
              <a:rPr lang="en-US" sz="2400" u="sng"/>
              <a:t>Hypothalamus</a:t>
            </a:r>
            <a:r>
              <a:rPr lang="en-US" sz="2400"/>
              <a:t>- helps coordinate autonomic nervous functions.  Also involved in hunger and thirst.</a:t>
            </a:r>
          </a:p>
          <a:p>
            <a:pPr>
              <a:buFont typeface="Wingdings" pitchFamily="2" charset="2"/>
              <a:buNone/>
            </a:pPr>
            <a:r>
              <a:rPr lang="en-US" sz="2400" u="sng"/>
              <a:t>Pituitary gland-</a:t>
            </a:r>
            <a:r>
              <a:rPr lang="en-US" sz="2400"/>
              <a:t> releases hormones involved in sexual function and the development of secondary sexual characteristics.</a:t>
            </a:r>
          </a:p>
          <a:p>
            <a:pPr>
              <a:buFont typeface="Wingdings" pitchFamily="2" charset="2"/>
              <a:buNone/>
            </a:pPr>
            <a:r>
              <a:rPr lang="en-US" sz="2400" u="sng"/>
              <a:t>Cerebral hemispheres-</a:t>
            </a:r>
            <a:r>
              <a:rPr lang="en-US" sz="2400"/>
              <a:t> center for speech, memory, emotion, and other conscious activities.</a:t>
            </a:r>
          </a:p>
        </p:txBody>
      </p:sp>
      <p:sp>
        <p:nvSpPr>
          <p:cNvPr id="5" name="Slide Number Placeholder 3"/>
          <p:cNvSpPr>
            <a:spLocks noGrp="1"/>
          </p:cNvSpPr>
          <p:nvPr>
            <p:ph type="sldNum" sz="quarter" idx="12"/>
          </p:nvPr>
        </p:nvSpPr>
        <p:spPr/>
        <p:txBody>
          <a:bodyPr/>
          <a:lstStyle/>
          <a:p>
            <a:fld id="{C55CE6D8-6E3E-471F-BF38-B62A3BC42E47}" type="slidenum">
              <a:rPr lang="en-US"/>
              <a:pPr/>
              <a:t>79</a:t>
            </a:fld>
            <a:endParaRPr lang="en-US"/>
          </a:p>
        </p:txBody>
      </p:sp>
      <p:pic>
        <p:nvPicPr>
          <p:cNvPr id="663556" name="Picture 4" descr="Frontotemporal_degene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5427663"/>
            <a:ext cx="1638300" cy="1123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164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a:xfrm>
            <a:off x="914400" y="152400"/>
            <a:ext cx="7772400" cy="1143000"/>
          </a:xfrm>
        </p:spPr>
        <p:txBody>
          <a:bodyPr>
            <a:normAutofit/>
          </a:bodyPr>
          <a:lstStyle/>
          <a:p>
            <a:r>
              <a:rPr lang="en-US" sz="3200"/>
              <a:t>D.1.7 Outline the contribution of prokaryotes to the creation of an oxygen-rich atmosphere.</a:t>
            </a:r>
          </a:p>
        </p:txBody>
      </p:sp>
      <p:sp>
        <p:nvSpPr>
          <p:cNvPr id="794627" name="Rectangle 3"/>
          <p:cNvSpPr>
            <a:spLocks noGrp="1" noChangeArrowheads="1"/>
          </p:cNvSpPr>
          <p:nvPr>
            <p:ph idx="1"/>
          </p:nvPr>
        </p:nvSpPr>
        <p:spPr>
          <a:xfrm>
            <a:off x="914400" y="1600200"/>
            <a:ext cx="3505200" cy="4648200"/>
          </a:xfrm>
        </p:spPr>
        <p:txBody>
          <a:bodyPr/>
          <a:lstStyle/>
          <a:p>
            <a:r>
              <a:rPr lang="en-US" sz="2400"/>
              <a:t>Cyanobacteria, which are photosynthetic, converted the Earth’s early atmosphere from anoxia to one which contained free oxygen. This occurred approximately 2.7 to 2.2 billion years ago.</a:t>
            </a:r>
          </a:p>
        </p:txBody>
      </p:sp>
      <p:sp>
        <p:nvSpPr>
          <p:cNvPr id="6" name="Slide Number Placeholder 3"/>
          <p:cNvSpPr>
            <a:spLocks noGrp="1"/>
          </p:cNvSpPr>
          <p:nvPr>
            <p:ph type="sldNum" sz="quarter" idx="12"/>
          </p:nvPr>
        </p:nvSpPr>
        <p:spPr/>
        <p:txBody>
          <a:bodyPr/>
          <a:lstStyle/>
          <a:p>
            <a:fld id="{232A2CAB-BB1D-4FC8-9039-C745FB4DBFAF}" type="slidenum">
              <a:rPr lang="en-US"/>
              <a:pPr/>
              <a:t>8</a:t>
            </a:fld>
            <a:endParaRPr lang="en-US"/>
          </a:p>
        </p:txBody>
      </p:sp>
      <p:pic>
        <p:nvPicPr>
          <p:cNvPr id="794629" name="Picture 5" descr="Image:Anabaena sperica.jpe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6400"/>
            <a:ext cx="2924175" cy="4572000"/>
          </a:xfrm>
          <a:prstGeom prst="rect">
            <a:avLst/>
          </a:prstGeom>
          <a:noFill/>
          <a:extLst>
            <a:ext uri="{909E8E84-426E-40DD-AFC4-6F175D3DCCD1}">
              <a14:hiddenFill xmlns:a14="http://schemas.microsoft.com/office/drawing/2010/main">
                <a:solidFill>
                  <a:srgbClr val="FFFFFF"/>
                </a:solidFill>
              </a14:hiddenFill>
            </a:ext>
          </a:extLst>
        </p:spPr>
      </p:pic>
      <p:sp>
        <p:nvSpPr>
          <p:cNvPr id="794630" name="Text Box 6"/>
          <p:cNvSpPr txBox="1">
            <a:spLocks noChangeArrowheads="1"/>
          </p:cNvSpPr>
          <p:nvPr/>
        </p:nvSpPr>
        <p:spPr bwMode="auto">
          <a:xfrm>
            <a:off x="4800600" y="6324600"/>
            <a:ext cx="2819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Ralf Wagner</a:t>
            </a:r>
          </a:p>
        </p:txBody>
      </p:sp>
    </p:spTree>
    <p:extLst>
      <p:ext uri="{BB962C8B-B14F-4D97-AF65-F5344CB8AC3E}">
        <p14:creationId xmlns:p14="http://schemas.microsoft.com/office/powerpoint/2010/main" val="2829432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p:txBody>
          <a:bodyPr>
            <a:normAutofit fontScale="90000"/>
          </a:bodyPr>
          <a:lstStyle/>
          <a:p>
            <a:r>
              <a:rPr lang="en-US" sz="2400"/>
              <a:t>E.5.3 Explain how animal experiments, lesions and FMRI scanning can be used in the identification of brain parts involved in specific functions.</a:t>
            </a:r>
          </a:p>
        </p:txBody>
      </p:sp>
      <p:sp>
        <p:nvSpPr>
          <p:cNvPr id="849923" name="Rectangle 3"/>
          <p:cNvSpPr>
            <a:spLocks noGrp="1" noChangeArrowheads="1"/>
          </p:cNvSpPr>
          <p:nvPr>
            <p:ph type="body" sz="half" idx="1"/>
          </p:nvPr>
        </p:nvSpPr>
        <p:spPr/>
        <p:txBody>
          <a:bodyPr/>
          <a:lstStyle/>
          <a:p>
            <a:pPr>
              <a:lnSpc>
                <a:spcPct val="90000"/>
              </a:lnSpc>
            </a:pPr>
            <a:r>
              <a:rPr lang="en-US" sz="1800"/>
              <a:t>Damaged brain tissue can result in lesions, which are visible on an MRI. The combination identifying lesion through brain imaging and external neurological testing can help identify the function of specific areas in the brain.</a:t>
            </a:r>
          </a:p>
          <a:p>
            <a:pPr>
              <a:lnSpc>
                <a:spcPct val="90000"/>
              </a:lnSpc>
              <a:buFont typeface="Wingdings" pitchFamily="2" charset="2"/>
              <a:buNone/>
            </a:pPr>
            <a:endParaRPr lang="en-US" sz="1800"/>
          </a:p>
          <a:p>
            <a:pPr>
              <a:lnSpc>
                <a:spcPct val="90000"/>
              </a:lnSpc>
            </a:pPr>
            <a:r>
              <a:rPr lang="en-US" sz="1800"/>
              <a:t>In animal experiments, lesions can be induced in specific areas and the neurological impact studied. As always, there are ethical issues with such practices.</a:t>
            </a:r>
          </a:p>
        </p:txBody>
      </p:sp>
      <p:pic>
        <p:nvPicPr>
          <p:cNvPr id="849928" name="Picture 8" descr="Image:Wistar rat.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562600" y="3055937"/>
            <a:ext cx="2438400" cy="161925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Slide Number Placeholder 4"/>
          <p:cNvSpPr>
            <a:spLocks noGrp="1"/>
          </p:cNvSpPr>
          <p:nvPr>
            <p:ph type="sldNum" sz="quarter" idx="10"/>
          </p:nvPr>
        </p:nvSpPr>
        <p:spPr/>
        <p:txBody>
          <a:bodyPr/>
          <a:lstStyle/>
          <a:p>
            <a:fld id="{CFF72C52-185F-4EBD-A58B-C470B8B8A37B}" type="slidenum">
              <a:rPr lang="en-US"/>
              <a:pPr/>
              <a:t>80</a:t>
            </a:fld>
            <a:endParaRPr lang="en-US"/>
          </a:p>
        </p:txBody>
      </p:sp>
      <p:pic>
        <p:nvPicPr>
          <p:cNvPr id="849925" name="Picture 5" descr="Image:FMRI.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1752600"/>
            <a:ext cx="2590800" cy="2155825"/>
          </a:xfrm>
          <a:prstGeom prst="rect">
            <a:avLst/>
          </a:prstGeom>
          <a:noFill/>
          <a:extLst>
            <a:ext uri="{909E8E84-426E-40DD-AFC4-6F175D3DCCD1}">
              <a14:hiddenFill xmlns:a14="http://schemas.microsoft.com/office/drawing/2010/main">
                <a:solidFill>
                  <a:srgbClr val="FFFFFF"/>
                </a:solidFill>
              </a14:hiddenFill>
            </a:ext>
          </a:extLst>
        </p:spPr>
      </p:pic>
      <p:sp>
        <p:nvSpPr>
          <p:cNvPr id="849926" name="Text Box 6"/>
          <p:cNvSpPr txBox="1">
            <a:spLocks noChangeArrowheads="1"/>
          </p:cNvSpPr>
          <p:nvPr/>
        </p:nvSpPr>
        <p:spPr bwMode="auto">
          <a:xfrm>
            <a:off x="6400800" y="4038600"/>
            <a:ext cx="83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FMRI</a:t>
            </a:r>
          </a:p>
        </p:txBody>
      </p:sp>
    </p:spTree>
    <p:extLst>
      <p:ext uri="{BB962C8B-B14F-4D97-AF65-F5344CB8AC3E}">
        <p14:creationId xmlns:p14="http://schemas.microsoft.com/office/powerpoint/2010/main" val="15931460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normAutofit/>
          </a:bodyPr>
          <a:lstStyle/>
          <a:p>
            <a:r>
              <a:rPr lang="en-US" sz="2400"/>
              <a:t>E.5.4 Explain the sympathetic and parasympathetic control of the heart rate, movements of the iris and flow of blood to the gut.</a:t>
            </a:r>
          </a:p>
        </p:txBody>
      </p:sp>
      <p:sp>
        <p:nvSpPr>
          <p:cNvPr id="850947" name="Rectangle 3"/>
          <p:cNvSpPr>
            <a:spLocks noGrp="1" noChangeArrowheads="1"/>
          </p:cNvSpPr>
          <p:nvPr>
            <p:ph type="body" sz="half" idx="1"/>
          </p:nvPr>
        </p:nvSpPr>
        <p:spPr/>
        <p:txBody>
          <a:bodyPr/>
          <a:lstStyle/>
          <a:p>
            <a:pPr>
              <a:lnSpc>
                <a:spcPct val="80000"/>
              </a:lnSpc>
              <a:buFont typeface="Wingdings" pitchFamily="2" charset="2"/>
              <a:buNone/>
            </a:pPr>
            <a:r>
              <a:rPr lang="en-US" sz="2000"/>
              <a:t>Sympathetic and parasympathetic responses are largely antagonistic:</a:t>
            </a:r>
          </a:p>
          <a:p>
            <a:pPr>
              <a:lnSpc>
                <a:spcPct val="80000"/>
              </a:lnSpc>
              <a:buFont typeface="Wingdings" pitchFamily="2" charset="2"/>
              <a:buNone/>
            </a:pPr>
            <a:endParaRPr lang="en-US" sz="2000"/>
          </a:p>
          <a:p>
            <a:pPr>
              <a:lnSpc>
                <a:spcPct val="80000"/>
              </a:lnSpc>
              <a:buFont typeface="Wingdings" pitchFamily="2" charset="2"/>
              <a:buNone/>
            </a:pPr>
            <a:r>
              <a:rPr lang="en-US" sz="2000" u="sng"/>
              <a:t>Sympathetic Response:</a:t>
            </a:r>
          </a:p>
          <a:p>
            <a:pPr lvl="1">
              <a:lnSpc>
                <a:spcPct val="80000"/>
              </a:lnSpc>
            </a:pPr>
            <a:r>
              <a:rPr lang="en-US" sz="2200"/>
              <a:t>Heart- speeds up</a:t>
            </a:r>
          </a:p>
          <a:p>
            <a:pPr lvl="1">
              <a:lnSpc>
                <a:spcPct val="80000"/>
              </a:lnSpc>
            </a:pPr>
            <a:r>
              <a:rPr lang="en-US" sz="2200"/>
              <a:t>Iris- dilates</a:t>
            </a:r>
          </a:p>
          <a:p>
            <a:pPr lvl="1">
              <a:lnSpc>
                <a:spcPct val="80000"/>
              </a:lnSpc>
            </a:pPr>
            <a:r>
              <a:rPr lang="en-US" sz="2200"/>
              <a:t>Blood flow to gut- decreases</a:t>
            </a:r>
          </a:p>
          <a:p>
            <a:pPr>
              <a:lnSpc>
                <a:spcPct val="80000"/>
              </a:lnSpc>
              <a:buFont typeface="Wingdings" pitchFamily="2" charset="2"/>
              <a:buNone/>
            </a:pPr>
            <a:r>
              <a:rPr lang="en-US" sz="2000" u="sng"/>
              <a:t>Parasympathetic Response:</a:t>
            </a:r>
          </a:p>
          <a:p>
            <a:pPr lvl="1">
              <a:lnSpc>
                <a:spcPct val="80000"/>
              </a:lnSpc>
            </a:pPr>
            <a:r>
              <a:rPr lang="en-US" sz="2200"/>
              <a:t>Heart- slows down</a:t>
            </a:r>
          </a:p>
          <a:p>
            <a:pPr lvl="1">
              <a:lnSpc>
                <a:spcPct val="80000"/>
              </a:lnSpc>
            </a:pPr>
            <a:r>
              <a:rPr lang="en-US" sz="2200"/>
              <a:t>Iris- constricts</a:t>
            </a:r>
          </a:p>
          <a:p>
            <a:pPr lvl="1">
              <a:lnSpc>
                <a:spcPct val="80000"/>
              </a:lnSpc>
            </a:pPr>
            <a:r>
              <a:rPr lang="en-US" sz="2200"/>
              <a:t>Blood flow to gut- increases</a:t>
            </a:r>
          </a:p>
          <a:p>
            <a:pPr>
              <a:lnSpc>
                <a:spcPct val="80000"/>
              </a:lnSpc>
            </a:pPr>
            <a:endParaRPr lang="en-US" sz="2000"/>
          </a:p>
        </p:txBody>
      </p:sp>
      <p:pic>
        <p:nvPicPr>
          <p:cNvPr id="850949" name="Picture 5" descr="Image:Humaniris.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83150" y="2279650"/>
            <a:ext cx="3727450" cy="3097213"/>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C5438D56-93A1-4247-AF15-5E52962EFAE7}" type="slidenum">
              <a:rPr lang="en-US"/>
              <a:pPr/>
              <a:t>81</a:t>
            </a:fld>
            <a:endParaRPr lang="en-US"/>
          </a:p>
        </p:txBody>
      </p:sp>
    </p:spTree>
    <p:extLst>
      <p:ext uri="{BB962C8B-B14F-4D97-AF65-F5344CB8AC3E}">
        <p14:creationId xmlns:p14="http://schemas.microsoft.com/office/powerpoint/2010/main" val="6246984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0" name="Rectangle 2"/>
          <p:cNvSpPr>
            <a:spLocks noGrp="1" noChangeArrowheads="1"/>
          </p:cNvSpPr>
          <p:nvPr>
            <p:ph type="title"/>
          </p:nvPr>
        </p:nvSpPr>
        <p:spPr/>
        <p:txBody>
          <a:bodyPr/>
          <a:lstStyle/>
          <a:p>
            <a:r>
              <a:rPr lang="en-US"/>
              <a:t>E.5.5 Explain the pupil reflex.</a:t>
            </a:r>
          </a:p>
        </p:txBody>
      </p:sp>
      <p:sp>
        <p:nvSpPr>
          <p:cNvPr id="851971" name="Rectangle 3"/>
          <p:cNvSpPr>
            <a:spLocks noGrp="1" noChangeArrowheads="1"/>
          </p:cNvSpPr>
          <p:nvPr>
            <p:ph idx="1"/>
          </p:nvPr>
        </p:nvSpPr>
        <p:spPr>
          <a:xfrm>
            <a:off x="914400" y="1600200"/>
            <a:ext cx="3886200" cy="4419600"/>
          </a:xfrm>
        </p:spPr>
        <p:txBody>
          <a:bodyPr/>
          <a:lstStyle/>
          <a:p>
            <a:r>
              <a:rPr lang="en-US" sz="2400" u="sng"/>
              <a:t>Pupil reflex-</a:t>
            </a:r>
            <a:r>
              <a:rPr lang="en-US" sz="2400"/>
              <a:t> the size of the pupil will reduce in response to light. This reflex will affect both pupils, even if only one eye is stimulated.</a:t>
            </a:r>
          </a:p>
        </p:txBody>
      </p:sp>
      <p:sp>
        <p:nvSpPr>
          <p:cNvPr id="5" name="Slide Number Placeholder 3"/>
          <p:cNvSpPr>
            <a:spLocks noGrp="1"/>
          </p:cNvSpPr>
          <p:nvPr>
            <p:ph type="sldNum" sz="quarter" idx="12"/>
          </p:nvPr>
        </p:nvSpPr>
        <p:spPr/>
        <p:txBody>
          <a:bodyPr/>
          <a:lstStyle/>
          <a:p>
            <a:fld id="{CC64749D-CD1E-4056-89BD-7F74E0DFED21}" type="slidenum">
              <a:rPr lang="en-US"/>
              <a:pPr/>
              <a:t>82</a:t>
            </a:fld>
            <a:endParaRPr lang="en-US"/>
          </a:p>
        </p:txBody>
      </p:sp>
      <p:pic>
        <p:nvPicPr>
          <p:cNvPr id="851973" name="Picture 5" descr="page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981200"/>
            <a:ext cx="3228975" cy="2914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3150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r>
              <a:rPr lang="en-US" sz="2800"/>
              <a:t>E.5.6 Discuss the concept of brain death and the use of the pupil reflex in testing for this.</a:t>
            </a:r>
          </a:p>
        </p:txBody>
      </p:sp>
      <p:sp>
        <p:nvSpPr>
          <p:cNvPr id="664579" name="Rectangle 3"/>
          <p:cNvSpPr>
            <a:spLocks noGrp="1" noChangeArrowheads="1"/>
          </p:cNvSpPr>
          <p:nvPr>
            <p:ph type="body" sz="half" idx="1"/>
          </p:nvPr>
        </p:nvSpPr>
        <p:spPr/>
        <p:txBody>
          <a:bodyPr/>
          <a:lstStyle/>
          <a:p>
            <a:r>
              <a:rPr lang="en-US" sz="2400"/>
              <a:t>Brain stem (most primitive part of brain) needs to be functioning for pupil reflex to occur. Lack of this reflex may indicate brain death.</a:t>
            </a:r>
          </a:p>
        </p:txBody>
      </p:sp>
      <p:pic>
        <p:nvPicPr>
          <p:cNvPr id="664580" name="Picture 4" descr="Brain_Deat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752600"/>
            <a:ext cx="3208338" cy="38496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510D9BE0-3404-4611-A192-DB37AD72BA95}" type="slidenum">
              <a:rPr lang="en-US"/>
              <a:pPr/>
              <a:t>83</a:t>
            </a:fld>
            <a:endParaRPr lang="en-US"/>
          </a:p>
        </p:txBody>
      </p:sp>
    </p:spTree>
    <p:extLst>
      <p:ext uri="{BB962C8B-B14F-4D97-AF65-F5344CB8AC3E}">
        <p14:creationId xmlns:p14="http://schemas.microsoft.com/office/powerpoint/2010/main" val="40550507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lstStyle/>
          <a:p>
            <a:r>
              <a:rPr lang="en-US" sz="3200"/>
              <a:t>E.5.7 Outline how pain is perceived and how endorphins can act as painkillers.</a:t>
            </a:r>
          </a:p>
        </p:txBody>
      </p:sp>
      <p:sp>
        <p:nvSpPr>
          <p:cNvPr id="852995" name="Rectangle 3"/>
          <p:cNvSpPr>
            <a:spLocks noGrp="1" noChangeArrowheads="1"/>
          </p:cNvSpPr>
          <p:nvPr>
            <p:ph type="body" sz="half" idx="1"/>
          </p:nvPr>
        </p:nvSpPr>
        <p:spPr>
          <a:xfrm>
            <a:off x="914400" y="1676400"/>
            <a:ext cx="7086600" cy="1676400"/>
          </a:xfrm>
        </p:spPr>
        <p:txBody>
          <a:bodyPr/>
          <a:lstStyle/>
          <a:p>
            <a:r>
              <a:rPr lang="en-US" sz="2400" u="sng"/>
              <a:t>Pain receptors-</a:t>
            </a:r>
            <a:r>
              <a:rPr lang="en-US" sz="2400"/>
              <a:t> sensory neurons located in the dermal tissue. Stimulation can trigger the release of endorphins, opiates which inhibit the transmission of the pain signal to the brain.</a:t>
            </a:r>
          </a:p>
          <a:p>
            <a:endParaRPr lang="en-US" sz="2400"/>
          </a:p>
        </p:txBody>
      </p:sp>
      <p:pic>
        <p:nvPicPr>
          <p:cNvPr id="852996" name="Picture 4" descr="pain_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057400" y="3429000"/>
            <a:ext cx="5791200" cy="31400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C7E97D9E-6317-4512-92EE-A7C392DA99BD}" type="slidenum">
              <a:rPr lang="en-US"/>
              <a:pPr/>
              <a:t>84</a:t>
            </a:fld>
            <a:endParaRPr lang="en-US"/>
          </a:p>
        </p:txBody>
      </p:sp>
    </p:spTree>
    <p:extLst>
      <p:ext uri="{BB962C8B-B14F-4D97-AF65-F5344CB8AC3E}">
        <p14:creationId xmlns:p14="http://schemas.microsoft.com/office/powerpoint/2010/main" val="19390779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ChangeArrowheads="1"/>
          </p:cNvSpPr>
          <p:nvPr>
            <p:ph type="ctrTitle"/>
          </p:nvPr>
        </p:nvSpPr>
        <p:spPr/>
        <p:txBody>
          <a:bodyPr/>
          <a:lstStyle/>
          <a:p>
            <a:r>
              <a:rPr lang="en-US" i="1"/>
              <a:t>Option E: Neurobiology and Behavior</a:t>
            </a:r>
          </a:p>
        </p:txBody>
      </p:sp>
      <p:sp>
        <p:nvSpPr>
          <p:cNvPr id="847875" name="Rectangle 3"/>
          <p:cNvSpPr>
            <a:spLocks noGrp="1" noChangeArrowheads="1"/>
          </p:cNvSpPr>
          <p:nvPr>
            <p:ph type="subTitle" idx="1"/>
          </p:nvPr>
        </p:nvSpPr>
        <p:spPr/>
        <p:txBody>
          <a:bodyPr>
            <a:normAutofit fontScale="92500" lnSpcReduction="20000"/>
          </a:bodyPr>
          <a:lstStyle/>
          <a:p>
            <a:pPr algn="l"/>
            <a:r>
              <a:rPr lang="en-US" sz="4000"/>
              <a:t>Lesson E.6 Further studies of Behavior</a:t>
            </a:r>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E18BCF65-A411-461A-B476-0E60FBAFF1C8}" type="slidenum">
              <a:rPr lang="en-US"/>
              <a:pPr/>
              <a:t>85</a:t>
            </a:fld>
            <a:endParaRPr lang="en-US"/>
          </a:p>
        </p:txBody>
      </p:sp>
    </p:spTree>
    <p:extLst>
      <p:ext uri="{BB962C8B-B14F-4D97-AF65-F5344CB8AC3E}">
        <p14:creationId xmlns:p14="http://schemas.microsoft.com/office/powerpoint/2010/main" val="32984105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r>
              <a:rPr lang="en-US" sz="2800"/>
              <a:t>E.6.1 Describe the social organization of honey bee colonies and one other non-human example.</a:t>
            </a:r>
          </a:p>
        </p:txBody>
      </p:sp>
      <p:pic>
        <p:nvPicPr>
          <p:cNvPr id="854020" name="Picture 4" descr="picture of the queen bee and worker bees"/>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105400" y="1600200"/>
            <a:ext cx="2438400" cy="24209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54024" name="Picture 8" descr="Image:Formicary.jpg">
            <a:hlinkClick r:id="rId3"/>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029200" y="4267200"/>
            <a:ext cx="2895600" cy="21717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4"/>
          <p:cNvSpPr>
            <a:spLocks noGrp="1"/>
          </p:cNvSpPr>
          <p:nvPr>
            <p:ph type="sldNum" sz="quarter" idx="12"/>
          </p:nvPr>
        </p:nvSpPr>
        <p:spPr/>
        <p:txBody>
          <a:bodyPr/>
          <a:lstStyle/>
          <a:p>
            <a:fld id="{A6F07BE2-3136-43AE-802E-98C4F7E726E9}" type="slidenum">
              <a:rPr lang="en-US"/>
              <a:pPr/>
              <a:t>86</a:t>
            </a:fld>
            <a:endParaRPr lang="en-US"/>
          </a:p>
        </p:txBody>
      </p:sp>
      <p:sp>
        <p:nvSpPr>
          <p:cNvPr id="854022" name="Rectangle 6"/>
          <p:cNvSpPr>
            <a:spLocks noGrp="1" noChangeArrowheads="1"/>
          </p:cNvSpPr>
          <p:nvPr>
            <p:ph type="body" idx="4294967295"/>
          </p:nvPr>
        </p:nvSpPr>
        <p:spPr>
          <a:xfrm>
            <a:off x="0" y="1676400"/>
            <a:ext cx="4038600" cy="4800600"/>
          </a:xfrm>
        </p:spPr>
        <p:txBody>
          <a:bodyPr/>
          <a:lstStyle/>
          <a:p>
            <a:r>
              <a:rPr lang="en-US" sz="2000"/>
              <a:t>Honeybees live in groups of 20,000 – 60,000.Three castes:</a:t>
            </a:r>
          </a:p>
          <a:p>
            <a:pPr lvl="1"/>
            <a:r>
              <a:rPr lang="en-US" sz="2000"/>
              <a:t>Queen: one female</a:t>
            </a:r>
          </a:p>
          <a:p>
            <a:pPr lvl="1"/>
            <a:r>
              <a:rPr lang="en-US" sz="2000"/>
              <a:t>Drones: fertile males</a:t>
            </a:r>
          </a:p>
          <a:p>
            <a:pPr lvl="1"/>
            <a:r>
              <a:rPr lang="en-US" sz="2000"/>
              <a:t>Workers: infertile females</a:t>
            </a:r>
          </a:p>
          <a:p>
            <a:pPr lvl="1">
              <a:buFont typeface="Wingdings" pitchFamily="2" charset="2"/>
              <a:buNone/>
            </a:pPr>
            <a:endParaRPr lang="en-US" sz="2000"/>
          </a:p>
          <a:p>
            <a:r>
              <a:rPr lang="en-US" sz="2000"/>
              <a:t>Ant colonies may have several queens who lay eggs, and thousands of workers. The underground chambers contain areas for mating, food storage, and raising young.</a:t>
            </a:r>
          </a:p>
          <a:p>
            <a:endParaRPr lang="en-US" sz="2000"/>
          </a:p>
          <a:p>
            <a:endParaRPr lang="en-US" sz="1800"/>
          </a:p>
        </p:txBody>
      </p:sp>
    </p:spTree>
    <p:extLst>
      <p:ext uri="{BB962C8B-B14F-4D97-AF65-F5344CB8AC3E}">
        <p14:creationId xmlns:p14="http://schemas.microsoft.com/office/powerpoint/2010/main" val="18816264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p:txBody>
          <a:bodyPr/>
          <a:lstStyle/>
          <a:p>
            <a:r>
              <a:rPr lang="en-US" sz="2800"/>
              <a:t>E.6.2 Outline how natural selection may act at the level of the colony in the case of social organisms.</a:t>
            </a:r>
          </a:p>
        </p:txBody>
      </p:sp>
      <p:sp>
        <p:nvSpPr>
          <p:cNvPr id="855043" name="Rectangle 3"/>
          <p:cNvSpPr>
            <a:spLocks noGrp="1" noChangeArrowheads="1"/>
          </p:cNvSpPr>
          <p:nvPr>
            <p:ph type="body" sz="half" idx="1"/>
          </p:nvPr>
        </p:nvSpPr>
        <p:spPr/>
        <p:txBody>
          <a:bodyPr/>
          <a:lstStyle/>
          <a:p>
            <a:r>
              <a:rPr lang="en-US" sz="2400"/>
              <a:t>The survival of a colony depends on the contributions of all it’s member, in the same way that the survival of an organism depends on the contributions of all its cells.  In this sense, a colony could be acted upon as an individual “unit” during natural selection.</a:t>
            </a:r>
          </a:p>
        </p:txBody>
      </p:sp>
      <p:pic>
        <p:nvPicPr>
          <p:cNvPr id="855045" name="Picture 5" descr="ant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362200"/>
            <a:ext cx="3810000" cy="2454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7040EAFF-005C-4924-986B-D2BB21925E91}" type="slidenum">
              <a:rPr lang="en-US"/>
              <a:pPr/>
              <a:t>87</a:t>
            </a:fld>
            <a:endParaRPr lang="en-US"/>
          </a:p>
        </p:txBody>
      </p:sp>
    </p:spTree>
    <p:extLst>
      <p:ext uri="{BB962C8B-B14F-4D97-AF65-F5344CB8AC3E}">
        <p14:creationId xmlns:p14="http://schemas.microsoft.com/office/powerpoint/2010/main" val="2681360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r>
              <a:rPr lang="en-US" sz="3200"/>
              <a:t>E.6.3 Discuss the evolution of altruistic behavior using two non-human examples.</a:t>
            </a:r>
          </a:p>
        </p:txBody>
      </p:sp>
      <p:sp>
        <p:nvSpPr>
          <p:cNvPr id="857091" name="Rectangle 3"/>
          <p:cNvSpPr>
            <a:spLocks noGrp="1" noChangeArrowheads="1"/>
          </p:cNvSpPr>
          <p:nvPr>
            <p:ph type="body" sz="half" idx="1"/>
          </p:nvPr>
        </p:nvSpPr>
        <p:spPr/>
        <p:txBody>
          <a:bodyPr/>
          <a:lstStyle/>
          <a:p>
            <a:r>
              <a:rPr lang="en-US" sz="2000"/>
              <a:t>Monkeys will signal others with an alarm call if a predator is near.</a:t>
            </a:r>
          </a:p>
          <a:p>
            <a:pPr>
              <a:buFont typeface="Wingdings" pitchFamily="2" charset="2"/>
              <a:buNone/>
            </a:pPr>
            <a:endParaRPr lang="en-US" sz="2000"/>
          </a:p>
          <a:p>
            <a:r>
              <a:rPr lang="en-US" sz="2000"/>
              <a:t>Wolves will bring food to pack members who were not present during a kill.</a:t>
            </a:r>
          </a:p>
          <a:p>
            <a:pPr>
              <a:buFont typeface="Wingdings" pitchFamily="2" charset="2"/>
              <a:buNone/>
            </a:pPr>
            <a:endParaRPr lang="en-US" sz="2000"/>
          </a:p>
          <a:p>
            <a:r>
              <a:rPr lang="en-US" sz="2000"/>
              <a:t>Altruistic behavior helps social group survive, which in turn helps them pass more genes on to their offspring, including altruistic genes. </a:t>
            </a:r>
          </a:p>
        </p:txBody>
      </p:sp>
      <p:pic>
        <p:nvPicPr>
          <p:cNvPr id="857093" name="Picture 5" descr="Image:Monkey batu.jpg">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638800" y="1600200"/>
            <a:ext cx="2209800" cy="21891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57096" name="Picture 8" descr="Image:Canis lupus laying.jpg">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5907901" y="3941763"/>
            <a:ext cx="1747798" cy="2189162"/>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7E696470-BEE6-4158-99A6-0E500D284ACE}" type="slidenum">
              <a:rPr lang="en-US"/>
              <a:pPr/>
              <a:t>88</a:t>
            </a:fld>
            <a:endParaRPr lang="en-US"/>
          </a:p>
        </p:txBody>
      </p:sp>
    </p:spTree>
    <p:extLst>
      <p:ext uri="{BB962C8B-B14F-4D97-AF65-F5344CB8AC3E}">
        <p14:creationId xmlns:p14="http://schemas.microsoft.com/office/powerpoint/2010/main" val="35673142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p:cNvSpPr>
            <a:spLocks noGrp="1" noChangeArrowheads="1"/>
          </p:cNvSpPr>
          <p:nvPr>
            <p:ph type="title"/>
          </p:nvPr>
        </p:nvSpPr>
        <p:spPr/>
        <p:txBody>
          <a:bodyPr>
            <a:normAutofit fontScale="90000"/>
          </a:bodyPr>
          <a:lstStyle/>
          <a:p>
            <a:r>
              <a:rPr lang="en-US" sz="2800"/>
              <a:t>E.6.4 Outline two examples of how foraging behavior optimizes food intake, including bluegill fish foraging for Daphnia.</a:t>
            </a:r>
          </a:p>
        </p:txBody>
      </p:sp>
      <p:sp>
        <p:nvSpPr>
          <p:cNvPr id="858115" name="Rectangle 3"/>
          <p:cNvSpPr>
            <a:spLocks noGrp="1" noChangeArrowheads="1"/>
          </p:cNvSpPr>
          <p:nvPr>
            <p:ph type="body" sz="half" idx="1"/>
          </p:nvPr>
        </p:nvSpPr>
        <p:spPr/>
        <p:txBody>
          <a:bodyPr/>
          <a:lstStyle/>
          <a:p>
            <a:pPr>
              <a:lnSpc>
                <a:spcPct val="80000"/>
              </a:lnSpc>
              <a:buFont typeface="Wingdings" pitchFamily="2" charset="2"/>
              <a:buNone/>
            </a:pPr>
            <a:r>
              <a:rPr lang="en-US" sz="2000"/>
              <a:t>Optimal foraging behavior is species specific.</a:t>
            </a:r>
          </a:p>
          <a:p>
            <a:pPr>
              <a:lnSpc>
                <a:spcPct val="80000"/>
              </a:lnSpc>
              <a:buFont typeface="Wingdings" pitchFamily="2" charset="2"/>
              <a:buNone/>
            </a:pPr>
            <a:endParaRPr lang="en-US" sz="2000"/>
          </a:p>
          <a:p>
            <a:pPr>
              <a:lnSpc>
                <a:spcPct val="80000"/>
              </a:lnSpc>
            </a:pPr>
            <a:r>
              <a:rPr lang="en-US" sz="2000" u="sng"/>
              <a:t>Bluegill fish</a:t>
            </a:r>
            <a:r>
              <a:rPr lang="en-US" sz="2000"/>
              <a:t> are risk neutral with regard to foraging behavior, even when availability of daphnia is varied.</a:t>
            </a:r>
          </a:p>
          <a:p>
            <a:pPr>
              <a:lnSpc>
                <a:spcPct val="80000"/>
              </a:lnSpc>
              <a:buFont typeface="Wingdings" pitchFamily="2" charset="2"/>
              <a:buNone/>
            </a:pPr>
            <a:endParaRPr lang="en-US" sz="2000"/>
          </a:p>
          <a:p>
            <a:pPr>
              <a:lnSpc>
                <a:spcPct val="80000"/>
              </a:lnSpc>
            </a:pPr>
            <a:r>
              <a:rPr lang="en-US" sz="2000" u="sng"/>
              <a:t>Raccoons</a:t>
            </a:r>
            <a:r>
              <a:rPr lang="en-US" sz="2000"/>
              <a:t>, on the other hand, are more likely to engage in risk taking behavior if potential food is near, even is they pick up the scent of another predator.</a:t>
            </a:r>
          </a:p>
        </p:txBody>
      </p:sp>
      <p:pic>
        <p:nvPicPr>
          <p:cNvPr id="858117" name="Picture 5" descr="Image:Lepomis macrochirus photo.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53000" y="1981200"/>
            <a:ext cx="3565525" cy="36576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9E217621-AC9D-42E5-BDB5-CE89C3F47CA4}" type="slidenum">
              <a:rPr lang="en-US"/>
              <a:pPr/>
              <a:t>89</a:t>
            </a:fld>
            <a:endParaRPr lang="en-US"/>
          </a:p>
        </p:txBody>
      </p:sp>
    </p:spTree>
    <p:extLst>
      <p:ext uri="{BB962C8B-B14F-4D97-AF65-F5344CB8AC3E}">
        <p14:creationId xmlns:p14="http://schemas.microsoft.com/office/powerpoint/2010/main" val="3836397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title"/>
          </p:nvPr>
        </p:nvSpPr>
        <p:spPr/>
        <p:txBody>
          <a:bodyPr/>
          <a:lstStyle/>
          <a:p>
            <a:r>
              <a:rPr lang="en-US" sz="3200"/>
              <a:t>D.1.8 Discuss the endosymbiotic theory for the origin of eukaryotes.</a:t>
            </a:r>
          </a:p>
        </p:txBody>
      </p:sp>
      <p:sp>
        <p:nvSpPr>
          <p:cNvPr id="795651" name="Rectangle 3"/>
          <p:cNvSpPr>
            <a:spLocks noGrp="1" noChangeArrowheads="1"/>
          </p:cNvSpPr>
          <p:nvPr>
            <p:ph type="body" sz="half" idx="1"/>
          </p:nvPr>
        </p:nvSpPr>
        <p:spPr/>
        <p:txBody>
          <a:bodyPr/>
          <a:lstStyle/>
          <a:p>
            <a:r>
              <a:rPr lang="en-US" sz="2000"/>
              <a:t>According to the theory, mitochondria were originally independent organisms that were engulfed by another independent organism.  Instead of being dismantled for nutritional purposes, the host found it more beneficial to keep the mitochondria intact. Similar circumstances are believed to have occurred with chloroplasts.</a:t>
            </a:r>
          </a:p>
          <a:p>
            <a:endParaRPr lang="en-US" sz="2000"/>
          </a:p>
        </p:txBody>
      </p:sp>
      <p:pic>
        <p:nvPicPr>
          <p:cNvPr id="795652" name="Picture 4" descr="mitochondrion_18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057400"/>
            <a:ext cx="3074988" cy="3124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4B4CEC68-8D94-4F1A-947B-54E25E06CFA5}" type="slidenum">
              <a:rPr lang="en-US"/>
              <a:pPr/>
              <a:t>9</a:t>
            </a:fld>
            <a:endParaRPr lang="en-US"/>
          </a:p>
        </p:txBody>
      </p:sp>
    </p:spTree>
    <p:extLst>
      <p:ext uri="{BB962C8B-B14F-4D97-AF65-F5344CB8AC3E}">
        <p14:creationId xmlns:p14="http://schemas.microsoft.com/office/powerpoint/2010/main" val="16925529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p:txBody>
          <a:bodyPr>
            <a:normAutofit/>
          </a:bodyPr>
          <a:lstStyle/>
          <a:p>
            <a:r>
              <a:rPr lang="en-US" sz="3200"/>
              <a:t>E.6.5 Explain how mate selection can lead to exaggerated traits.</a:t>
            </a:r>
          </a:p>
        </p:txBody>
      </p:sp>
      <p:sp>
        <p:nvSpPr>
          <p:cNvPr id="859139" name="Rectangle 3"/>
          <p:cNvSpPr>
            <a:spLocks noGrp="1" noChangeArrowheads="1"/>
          </p:cNvSpPr>
          <p:nvPr>
            <p:ph idx="1"/>
          </p:nvPr>
        </p:nvSpPr>
        <p:spPr>
          <a:xfrm>
            <a:off x="914400" y="5029200"/>
            <a:ext cx="6781800" cy="1600200"/>
          </a:xfrm>
        </p:spPr>
        <p:txBody>
          <a:bodyPr/>
          <a:lstStyle/>
          <a:p>
            <a:pPr>
              <a:lnSpc>
                <a:spcPct val="90000"/>
              </a:lnSpc>
            </a:pPr>
            <a:r>
              <a:rPr lang="en-US" sz="2000"/>
              <a:t>Female peahens choose a male to mate with based on their perception of whom is the most fit. Male peacocks must compete with each other visually, which over time, has lead to exaggerated traits as individuals try to outshine each other.</a:t>
            </a:r>
          </a:p>
        </p:txBody>
      </p:sp>
      <p:sp>
        <p:nvSpPr>
          <p:cNvPr id="6" name="Slide Number Placeholder 3"/>
          <p:cNvSpPr>
            <a:spLocks noGrp="1"/>
          </p:cNvSpPr>
          <p:nvPr>
            <p:ph type="sldNum" sz="quarter" idx="12"/>
          </p:nvPr>
        </p:nvSpPr>
        <p:spPr/>
        <p:txBody>
          <a:bodyPr/>
          <a:lstStyle/>
          <a:p>
            <a:fld id="{50694E8B-A2C8-4C0C-A511-18E85DFD0B51}" type="slidenum">
              <a:rPr lang="en-US"/>
              <a:pPr/>
              <a:t>90</a:t>
            </a:fld>
            <a:endParaRPr lang="en-US"/>
          </a:p>
        </p:txBody>
      </p:sp>
      <p:pic>
        <p:nvPicPr>
          <p:cNvPr id="859141" name="Picture 5" descr="Image:Pfau imponieren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600200"/>
            <a:ext cx="4267200" cy="3200400"/>
          </a:xfrm>
          <a:prstGeom prst="rect">
            <a:avLst/>
          </a:prstGeom>
          <a:noFill/>
          <a:extLst>
            <a:ext uri="{909E8E84-426E-40DD-AFC4-6F175D3DCCD1}">
              <a14:hiddenFill xmlns:a14="http://schemas.microsoft.com/office/drawing/2010/main">
                <a:solidFill>
                  <a:srgbClr val="FFFFFF"/>
                </a:solidFill>
              </a14:hiddenFill>
            </a:ext>
          </a:extLst>
        </p:spPr>
      </p:pic>
      <p:sp>
        <p:nvSpPr>
          <p:cNvPr id="859142" name="Text Box 6"/>
          <p:cNvSpPr txBox="1">
            <a:spLocks noChangeArrowheads="1"/>
          </p:cNvSpPr>
          <p:nvPr/>
        </p:nvSpPr>
        <p:spPr bwMode="auto">
          <a:xfrm>
            <a:off x="7010400" y="4267200"/>
            <a:ext cx="1600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Thurner Hof</a:t>
            </a:r>
          </a:p>
        </p:txBody>
      </p:sp>
    </p:spTree>
    <p:extLst>
      <p:ext uri="{BB962C8B-B14F-4D97-AF65-F5344CB8AC3E}">
        <p14:creationId xmlns:p14="http://schemas.microsoft.com/office/powerpoint/2010/main" val="1137708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2"/>
          <p:cNvSpPr>
            <a:spLocks noGrp="1" noChangeArrowheads="1"/>
          </p:cNvSpPr>
          <p:nvPr>
            <p:ph type="title"/>
          </p:nvPr>
        </p:nvSpPr>
        <p:spPr/>
        <p:txBody>
          <a:bodyPr>
            <a:normAutofit/>
          </a:bodyPr>
          <a:lstStyle/>
          <a:p>
            <a:r>
              <a:rPr lang="en-US" sz="3200"/>
              <a:t>E.6.6 State that animals show rhythmical variations in activity.</a:t>
            </a:r>
          </a:p>
        </p:txBody>
      </p:sp>
      <p:pic>
        <p:nvPicPr>
          <p:cNvPr id="860165" name="Picture 5" descr="Image:Eagle Owl IMG 9203.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866775" y="1738312"/>
            <a:ext cx="6800850" cy="45243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3"/>
          <p:cNvSpPr>
            <a:spLocks noGrp="1"/>
          </p:cNvSpPr>
          <p:nvPr>
            <p:ph type="sldNum" sz="quarter" idx="12"/>
          </p:nvPr>
        </p:nvSpPr>
        <p:spPr/>
        <p:txBody>
          <a:bodyPr/>
          <a:lstStyle/>
          <a:p>
            <a:fld id="{3641BE58-4FFC-4F4C-8747-EEC0007118FC}" type="slidenum">
              <a:rPr lang="en-US"/>
              <a:pPr/>
              <a:t>91</a:t>
            </a:fld>
            <a:endParaRPr lang="en-US"/>
          </a:p>
        </p:txBody>
      </p:sp>
      <p:sp>
        <p:nvSpPr>
          <p:cNvPr id="860167" name="Text Box 7"/>
          <p:cNvSpPr txBox="1">
            <a:spLocks noChangeArrowheads="1"/>
          </p:cNvSpPr>
          <p:nvPr/>
        </p:nvSpPr>
        <p:spPr bwMode="auto">
          <a:xfrm>
            <a:off x="4648200" y="61722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Courtesy of Mila Zinkova</a:t>
            </a:r>
          </a:p>
        </p:txBody>
      </p:sp>
    </p:spTree>
    <p:extLst>
      <p:ext uri="{BB962C8B-B14F-4D97-AF65-F5344CB8AC3E}">
        <p14:creationId xmlns:p14="http://schemas.microsoft.com/office/powerpoint/2010/main" val="209004016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p:txBody>
          <a:bodyPr/>
          <a:lstStyle/>
          <a:p>
            <a:r>
              <a:rPr lang="en-US" sz="2800"/>
              <a:t>E.6.7 Outline two examples illustrating the adaptive value of rhythmical behavior patterns.</a:t>
            </a:r>
          </a:p>
        </p:txBody>
      </p:sp>
      <p:sp>
        <p:nvSpPr>
          <p:cNvPr id="861187" name="Rectangle 3"/>
          <p:cNvSpPr>
            <a:spLocks noGrp="1" noChangeArrowheads="1"/>
          </p:cNvSpPr>
          <p:nvPr>
            <p:ph type="body" sz="half" idx="1"/>
          </p:nvPr>
        </p:nvSpPr>
        <p:spPr/>
        <p:txBody>
          <a:bodyPr/>
          <a:lstStyle/>
          <a:p>
            <a:pPr>
              <a:lnSpc>
                <a:spcPct val="90000"/>
              </a:lnSpc>
            </a:pPr>
            <a:r>
              <a:rPr lang="en-US" sz="1800" u="sng"/>
              <a:t>Isopods</a:t>
            </a:r>
            <a:r>
              <a:rPr lang="en-US" sz="1800"/>
              <a:t> are more likely to move when they are in a moist environment, often during nighttime. As the forest floor dries during the day, they slow down, conserving metabolic energy, until the moisture returns.</a:t>
            </a:r>
          </a:p>
          <a:p>
            <a:pPr>
              <a:lnSpc>
                <a:spcPct val="90000"/>
              </a:lnSpc>
              <a:buFont typeface="Wingdings" pitchFamily="2" charset="2"/>
              <a:buNone/>
            </a:pPr>
            <a:endParaRPr lang="en-US" sz="1800"/>
          </a:p>
          <a:p>
            <a:pPr>
              <a:lnSpc>
                <a:spcPct val="90000"/>
              </a:lnSpc>
              <a:buFont typeface="Wingdings" pitchFamily="2" charset="2"/>
              <a:buNone/>
            </a:pPr>
            <a:endParaRPr lang="en-US" sz="1800"/>
          </a:p>
          <a:p>
            <a:pPr>
              <a:lnSpc>
                <a:spcPct val="90000"/>
              </a:lnSpc>
            </a:pPr>
            <a:r>
              <a:rPr lang="en-US" sz="1800" u="sng"/>
              <a:t>Human Infants</a:t>
            </a:r>
            <a:r>
              <a:rPr lang="en-US" sz="1800"/>
              <a:t> engage in babbling behavior which helps them master verbal communication.</a:t>
            </a:r>
          </a:p>
          <a:p>
            <a:pPr>
              <a:lnSpc>
                <a:spcPct val="90000"/>
              </a:lnSpc>
            </a:pPr>
            <a:endParaRPr lang="en-US" sz="1800"/>
          </a:p>
        </p:txBody>
      </p:sp>
      <p:pic>
        <p:nvPicPr>
          <p:cNvPr id="861189" name="Picture 5" descr="woodlice"/>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257800" y="1828800"/>
            <a:ext cx="1622425" cy="1346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61192" name="Picture 8" descr="Mother_Holding_Infant"/>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029200" y="3962400"/>
            <a:ext cx="2590800" cy="23606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0"/>
          </p:nvPr>
        </p:nvSpPr>
        <p:spPr/>
        <p:txBody>
          <a:bodyPr/>
          <a:lstStyle/>
          <a:p>
            <a:fld id="{873342D5-E443-484A-BD64-EF2188B5057E}" type="slidenum">
              <a:rPr lang="en-US"/>
              <a:pPr/>
              <a:t>92</a:t>
            </a:fld>
            <a:endParaRPr lang="en-US"/>
          </a:p>
        </p:txBody>
      </p:sp>
    </p:spTree>
    <p:extLst>
      <p:ext uri="{BB962C8B-B14F-4D97-AF65-F5344CB8AC3E}">
        <p14:creationId xmlns:p14="http://schemas.microsoft.com/office/powerpoint/2010/main" val="8631405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Grp="1" noChangeArrowheads="1"/>
          </p:cNvSpPr>
          <p:nvPr>
            <p:ph type="title"/>
          </p:nvPr>
        </p:nvSpPr>
        <p:spPr/>
        <p:txBody>
          <a:bodyPr/>
          <a:lstStyle/>
          <a:p>
            <a:endParaRPr lang="en-US"/>
          </a:p>
        </p:txBody>
      </p:sp>
      <p:sp>
        <p:nvSpPr>
          <p:cNvPr id="1209347" name="Rectangle 3"/>
          <p:cNvSpPr>
            <a:spLocks noGrp="1" noChangeArrowheads="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A51905F4-D58E-4815-8348-3A9EA1EB6E15}" type="slidenum">
              <a:rPr lang="en-US"/>
              <a:pPr/>
              <a:t>93</a:t>
            </a:fld>
            <a:endParaRPr lang="en-US"/>
          </a:p>
        </p:txBody>
      </p:sp>
    </p:spTree>
    <p:extLst>
      <p:ext uri="{BB962C8B-B14F-4D97-AF65-F5344CB8AC3E}">
        <p14:creationId xmlns:p14="http://schemas.microsoft.com/office/powerpoint/2010/main" val="217044189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370" name="Rectangle 2"/>
          <p:cNvSpPr>
            <a:spLocks noGrp="1" noChangeArrowheads="1"/>
          </p:cNvSpPr>
          <p:nvPr>
            <p:ph type="ctrTitle"/>
          </p:nvPr>
        </p:nvSpPr>
        <p:spPr>
          <a:xfrm>
            <a:off x="2057400" y="1143000"/>
            <a:ext cx="6324600" cy="2209800"/>
          </a:xfrm>
        </p:spPr>
        <p:txBody>
          <a:bodyPr/>
          <a:lstStyle/>
          <a:p>
            <a:r>
              <a:rPr lang="en-US" sz="5400"/>
              <a:t>Option G</a:t>
            </a:r>
            <a:br>
              <a:rPr lang="en-US" sz="5400"/>
            </a:br>
            <a:r>
              <a:rPr lang="en-US" sz="5400"/>
              <a:t>Ecology</a:t>
            </a:r>
          </a:p>
        </p:txBody>
      </p:sp>
      <p:sp>
        <p:nvSpPr>
          <p:cNvPr id="1210371" name="Rectangle 3"/>
          <p:cNvSpPr>
            <a:spLocks noGrp="1" noChangeArrowheads="1"/>
          </p:cNvSpPr>
          <p:nvPr>
            <p:ph type="subTitle" idx="1"/>
          </p:nvPr>
        </p:nvSpPr>
        <p:spPr/>
        <p:txBody>
          <a:bodyPr/>
          <a:lstStyle/>
          <a:p>
            <a:r>
              <a:rPr lang="en-US" sz="3200"/>
              <a:t>G1 – Community Ecology</a:t>
            </a:r>
          </a:p>
          <a:p>
            <a:endParaRPr lang="en-US" sz="3200"/>
          </a:p>
        </p:txBody>
      </p:sp>
      <p:sp>
        <p:nvSpPr>
          <p:cNvPr id="4" name="Rectangle 15"/>
          <p:cNvSpPr>
            <a:spLocks noGrp="1" noChangeArrowheads="1"/>
          </p:cNvSpPr>
          <p:nvPr>
            <p:ph type="sldNum" sz="quarter" idx="12"/>
          </p:nvPr>
        </p:nvSpPr>
        <p:spPr>
          <a:xfrm>
            <a:off x="6781800" y="6248400"/>
            <a:ext cx="1905000" cy="457200"/>
          </a:xfrm>
          <a:prstGeom prst="rect">
            <a:avLst/>
          </a:prstGeom>
        </p:spPr>
        <p:txBody>
          <a:bodyPr/>
          <a:lstStyle/>
          <a:p>
            <a:fld id="{672CC4EA-A711-45C0-B843-0C94F2B9B567}" type="slidenum">
              <a:rPr lang="en-US"/>
              <a:pPr/>
              <a:t>94</a:t>
            </a:fld>
            <a:endParaRPr lang="en-US"/>
          </a:p>
        </p:txBody>
      </p:sp>
    </p:spTree>
    <p:extLst>
      <p:ext uri="{BB962C8B-B14F-4D97-AF65-F5344CB8AC3E}">
        <p14:creationId xmlns:p14="http://schemas.microsoft.com/office/powerpoint/2010/main" val="43049880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p:cNvSpPr>
            <a:spLocks noGrp="1" noChangeArrowheads="1"/>
          </p:cNvSpPr>
          <p:nvPr>
            <p:ph type="title"/>
          </p:nvPr>
        </p:nvSpPr>
        <p:spPr/>
        <p:txBody>
          <a:bodyPr/>
          <a:lstStyle/>
          <a:p>
            <a:r>
              <a:rPr lang="en-US" sz="3200"/>
              <a:t>G.1.1 Outline the factors that affect the distribution of plant species.</a:t>
            </a:r>
          </a:p>
        </p:txBody>
      </p:sp>
      <p:sp>
        <p:nvSpPr>
          <p:cNvPr id="1212419" name="Rectangle 3"/>
          <p:cNvSpPr>
            <a:spLocks noGrp="1" noChangeArrowheads="1"/>
          </p:cNvSpPr>
          <p:nvPr>
            <p:ph type="body" sz="half" idx="1"/>
          </p:nvPr>
        </p:nvSpPr>
        <p:spPr/>
        <p:txBody>
          <a:bodyPr/>
          <a:lstStyle/>
          <a:p>
            <a:r>
              <a:rPr lang="en-US" sz="2000" u="sng"/>
              <a:t>Water-</a:t>
            </a:r>
            <a:r>
              <a:rPr lang="en-US" sz="2000"/>
              <a:t> rainfall, humidity and soil saturation.</a:t>
            </a:r>
          </a:p>
          <a:p>
            <a:r>
              <a:rPr lang="en-US" sz="2000" u="sng"/>
              <a:t>Light-</a:t>
            </a:r>
            <a:r>
              <a:rPr lang="en-US" sz="2000"/>
              <a:t> direction of facing slope.</a:t>
            </a:r>
          </a:p>
          <a:p>
            <a:r>
              <a:rPr lang="en-US" sz="2000" u="sng"/>
              <a:t>Soil ph-</a:t>
            </a:r>
            <a:r>
              <a:rPr lang="en-US" sz="2000"/>
              <a:t> each species has an optimum ph</a:t>
            </a:r>
          </a:p>
          <a:p>
            <a:r>
              <a:rPr lang="en-US" sz="2000" u="sng"/>
              <a:t>Salinity-</a:t>
            </a:r>
            <a:r>
              <a:rPr lang="en-US" sz="2000"/>
              <a:t> sodic soil can caused by over-farming and irrigation can impede growth.</a:t>
            </a:r>
          </a:p>
          <a:p>
            <a:r>
              <a:rPr lang="en-US" sz="2000" u="sng"/>
              <a:t>Mineral nutrients-</a:t>
            </a:r>
            <a:r>
              <a:rPr lang="en-US" sz="2000"/>
              <a:t> necessary for plant metabolism. Primary ones are N, P and K. Others are Ca, Mg and S.</a:t>
            </a:r>
          </a:p>
        </p:txBody>
      </p:sp>
      <p:pic>
        <p:nvPicPr>
          <p:cNvPr id="1212420" name="Picture 4" descr="redmountainthurs10eea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086350" y="1603375"/>
            <a:ext cx="3390900" cy="4524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B1A7C018-BAF5-49D1-BE48-7322F4A60EBD}" type="slidenum">
              <a:rPr lang="en-US"/>
              <a:pPr/>
              <a:t>95</a:t>
            </a:fld>
            <a:endParaRPr lang="en-US"/>
          </a:p>
        </p:txBody>
      </p:sp>
    </p:spTree>
    <p:extLst>
      <p:ext uri="{BB962C8B-B14F-4D97-AF65-F5344CB8AC3E}">
        <p14:creationId xmlns:p14="http://schemas.microsoft.com/office/powerpoint/2010/main" val="15424555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3442" name="Rectangle 2"/>
          <p:cNvSpPr>
            <a:spLocks noGrp="1" noChangeArrowheads="1"/>
          </p:cNvSpPr>
          <p:nvPr>
            <p:ph type="title"/>
          </p:nvPr>
        </p:nvSpPr>
        <p:spPr/>
        <p:txBody>
          <a:bodyPr/>
          <a:lstStyle/>
          <a:p>
            <a:r>
              <a:rPr lang="en-US" sz="3200"/>
              <a:t>G.1.2 Explain the factors that affect the distribution of animal species.</a:t>
            </a:r>
          </a:p>
        </p:txBody>
      </p:sp>
      <p:sp>
        <p:nvSpPr>
          <p:cNvPr id="1213443" name="Rectangle 3"/>
          <p:cNvSpPr>
            <a:spLocks noGrp="1" noChangeArrowheads="1"/>
          </p:cNvSpPr>
          <p:nvPr>
            <p:ph type="body" sz="half" idx="1"/>
          </p:nvPr>
        </p:nvSpPr>
        <p:spPr/>
        <p:txBody>
          <a:bodyPr/>
          <a:lstStyle/>
          <a:p>
            <a:r>
              <a:rPr lang="en-US" sz="2000" u="sng"/>
              <a:t>Temperature-</a:t>
            </a:r>
            <a:r>
              <a:rPr lang="en-US" sz="2000"/>
              <a:t> both aquatic and terrestrial organisms have optimal temperature ranges.</a:t>
            </a:r>
          </a:p>
          <a:p>
            <a:r>
              <a:rPr lang="en-US" sz="2000" u="sng"/>
              <a:t>Water-</a:t>
            </a:r>
            <a:r>
              <a:rPr lang="en-US" sz="2000"/>
              <a:t> riparian ecosystems have higher biodiverisity</a:t>
            </a:r>
          </a:p>
          <a:p>
            <a:r>
              <a:rPr lang="en-US" sz="2000" u="sng"/>
              <a:t>Breeding sites-</a:t>
            </a:r>
            <a:r>
              <a:rPr lang="en-US" sz="2000"/>
              <a:t> safety is a consideration, ex: moles giving birth underground.</a:t>
            </a:r>
          </a:p>
          <a:p>
            <a:r>
              <a:rPr lang="en-US" sz="2000" u="sng"/>
              <a:t>Food supply-</a:t>
            </a:r>
            <a:r>
              <a:rPr lang="en-US" sz="2000"/>
              <a:t> density dependent limiting factor.</a:t>
            </a:r>
          </a:p>
          <a:p>
            <a:r>
              <a:rPr lang="en-US" sz="2000" u="sng"/>
              <a:t>Territory-</a:t>
            </a:r>
            <a:r>
              <a:rPr lang="en-US" sz="2000"/>
              <a:t> density dependent limiting factor.</a:t>
            </a:r>
          </a:p>
          <a:p>
            <a:pPr>
              <a:buFont typeface="Wingdings" pitchFamily="2" charset="2"/>
              <a:buNone/>
            </a:pPr>
            <a:endParaRPr lang="en-US" sz="2000"/>
          </a:p>
        </p:txBody>
      </p:sp>
      <p:pic>
        <p:nvPicPr>
          <p:cNvPr id="1213444" name="Picture 4" descr="Riparian-Zo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905000"/>
            <a:ext cx="3810000" cy="24050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913CF0E1-99A7-4AC9-843F-3B9D0C769F72}" type="slidenum">
              <a:rPr lang="en-US"/>
              <a:pPr/>
              <a:t>96</a:t>
            </a:fld>
            <a:endParaRPr lang="en-US"/>
          </a:p>
        </p:txBody>
      </p:sp>
    </p:spTree>
    <p:extLst>
      <p:ext uri="{BB962C8B-B14F-4D97-AF65-F5344CB8AC3E}">
        <p14:creationId xmlns:p14="http://schemas.microsoft.com/office/powerpoint/2010/main" val="35503901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466" name="Rectangle 2"/>
          <p:cNvSpPr>
            <a:spLocks noGrp="1" noChangeArrowheads="1"/>
          </p:cNvSpPr>
          <p:nvPr>
            <p:ph type="title"/>
          </p:nvPr>
        </p:nvSpPr>
        <p:spPr/>
        <p:txBody>
          <a:bodyPr/>
          <a:lstStyle/>
          <a:p>
            <a:r>
              <a:rPr lang="en-US" sz="3200"/>
              <a:t>G.1.3 Describe one method of random sampling, based on quadrat methods.</a:t>
            </a:r>
          </a:p>
        </p:txBody>
      </p:sp>
      <p:sp>
        <p:nvSpPr>
          <p:cNvPr id="1214467" name="Rectangle 3"/>
          <p:cNvSpPr>
            <a:spLocks noGrp="1" noChangeArrowheads="1"/>
          </p:cNvSpPr>
          <p:nvPr>
            <p:ph type="body" sz="half" idx="1"/>
          </p:nvPr>
        </p:nvSpPr>
        <p:spPr/>
        <p:txBody>
          <a:bodyPr>
            <a:normAutofit/>
          </a:bodyPr>
          <a:lstStyle/>
          <a:p>
            <a:r>
              <a:rPr lang="en-US" sz="2400"/>
              <a:t>1) With eyes closed, toss quadrat in a random direction. Survey all organisms inside quadrat.</a:t>
            </a:r>
          </a:p>
          <a:p>
            <a:r>
              <a:rPr lang="en-US" sz="2400"/>
              <a:t>2) On a map, divide a large area along two axis’ into equal sized units, number, and randomly select units to study from a number table. </a:t>
            </a:r>
          </a:p>
        </p:txBody>
      </p:sp>
      <p:pic>
        <p:nvPicPr>
          <p:cNvPr id="1214469" name="Picture 5" descr="Grid"/>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486400" y="3962400"/>
            <a:ext cx="2189163" cy="2189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14468" name="Picture 4" descr="quadrat12"/>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486400" y="1905000"/>
            <a:ext cx="2286000" cy="1712913"/>
          </a:xfrm>
        </p:spPr>
      </p:pic>
      <p:sp>
        <p:nvSpPr>
          <p:cNvPr id="6" name="Slide Number Placeholder 5"/>
          <p:cNvSpPr>
            <a:spLocks noGrp="1"/>
          </p:cNvSpPr>
          <p:nvPr>
            <p:ph type="sldNum" sz="quarter" idx="10"/>
          </p:nvPr>
        </p:nvSpPr>
        <p:spPr/>
        <p:txBody>
          <a:bodyPr/>
          <a:lstStyle/>
          <a:p>
            <a:fld id="{AB84A2BF-F452-47D7-A76D-7B097D024D8E}" type="slidenum">
              <a:rPr lang="en-US"/>
              <a:pPr/>
              <a:t>97</a:t>
            </a:fld>
            <a:endParaRPr lang="en-US"/>
          </a:p>
        </p:txBody>
      </p:sp>
    </p:spTree>
    <p:extLst>
      <p:ext uri="{BB962C8B-B14F-4D97-AF65-F5344CB8AC3E}">
        <p14:creationId xmlns:p14="http://schemas.microsoft.com/office/powerpoint/2010/main" val="343294955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5490" name="Rectangle 2"/>
          <p:cNvSpPr>
            <a:spLocks noGrp="1" noChangeArrowheads="1"/>
          </p:cNvSpPr>
          <p:nvPr>
            <p:ph type="title"/>
          </p:nvPr>
        </p:nvSpPr>
        <p:spPr/>
        <p:txBody>
          <a:bodyPr>
            <a:normAutofit fontScale="90000"/>
          </a:bodyPr>
          <a:lstStyle/>
          <a:p>
            <a:r>
              <a:rPr lang="en-US" sz="2800"/>
              <a:t>G.1.4 Outline the use of a transect to correlate the distribution of plant or animal species with an abiotic variable.</a:t>
            </a:r>
            <a:br>
              <a:rPr lang="en-US" sz="2800"/>
            </a:br>
            <a:endParaRPr lang="en-US" sz="2800"/>
          </a:p>
        </p:txBody>
      </p:sp>
      <p:pic>
        <p:nvPicPr>
          <p:cNvPr id="1215491" name="Picture 3" descr="2655771326_6da270038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995612" y="1738312"/>
            <a:ext cx="2543175" cy="4524375"/>
          </a:xfrm>
          <a:ln>
            <a:solidFill>
              <a:schemeClr val="tx1"/>
            </a:solidFill>
            <a:miter lim="800000"/>
            <a:headEnd/>
            <a:tailEnd/>
          </a:ln>
        </p:spPr>
      </p:pic>
      <p:sp>
        <p:nvSpPr>
          <p:cNvPr id="5" name="Slide Number Placeholder 3"/>
          <p:cNvSpPr>
            <a:spLocks noGrp="1"/>
          </p:cNvSpPr>
          <p:nvPr>
            <p:ph type="sldNum" sz="quarter" idx="12"/>
          </p:nvPr>
        </p:nvSpPr>
        <p:spPr/>
        <p:txBody>
          <a:bodyPr/>
          <a:lstStyle/>
          <a:p>
            <a:fld id="{C614F90F-61C7-4F0D-8F29-D5EECD8BB708}" type="slidenum">
              <a:rPr lang="en-US"/>
              <a:pPr/>
              <a:t>98</a:t>
            </a:fld>
            <a:endParaRPr lang="en-US"/>
          </a:p>
        </p:txBody>
      </p:sp>
      <p:sp>
        <p:nvSpPr>
          <p:cNvPr id="1215492" name="Rectangle 4"/>
          <p:cNvSpPr>
            <a:spLocks noGrp="1" noChangeArrowheads="1"/>
          </p:cNvSpPr>
          <p:nvPr>
            <p:ph type="body" idx="4294967295"/>
          </p:nvPr>
        </p:nvSpPr>
        <p:spPr>
          <a:xfrm>
            <a:off x="0" y="1600200"/>
            <a:ext cx="4572000" cy="4876800"/>
          </a:xfrm>
        </p:spPr>
        <p:txBody>
          <a:bodyPr>
            <a:normAutofit/>
          </a:bodyPr>
          <a:lstStyle/>
          <a:p>
            <a:r>
              <a:rPr lang="en-US"/>
              <a:t>A transect can be used to study the distribution of plants and animals with regard to an abiotic variable, e.g. water, sun, soil ph. </a:t>
            </a:r>
          </a:p>
          <a:p>
            <a:r>
              <a:rPr lang="en-US"/>
              <a:t>Usually samples are taken from collection points that are equidistant from the transect line.</a:t>
            </a:r>
          </a:p>
        </p:txBody>
      </p:sp>
    </p:spTree>
    <p:extLst>
      <p:ext uri="{BB962C8B-B14F-4D97-AF65-F5344CB8AC3E}">
        <p14:creationId xmlns:p14="http://schemas.microsoft.com/office/powerpoint/2010/main" val="65417412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Rectangle 2"/>
          <p:cNvSpPr>
            <a:spLocks noGrp="1" noChangeArrowheads="1"/>
          </p:cNvSpPr>
          <p:nvPr>
            <p:ph type="title"/>
          </p:nvPr>
        </p:nvSpPr>
        <p:spPr/>
        <p:txBody>
          <a:bodyPr/>
          <a:lstStyle/>
          <a:p>
            <a:r>
              <a:rPr lang="en-US" sz="3200"/>
              <a:t>G.1.5 Explain what is meant by the niche concept.</a:t>
            </a:r>
          </a:p>
        </p:txBody>
      </p:sp>
      <p:sp>
        <p:nvSpPr>
          <p:cNvPr id="1216515" name="Rectangle 3"/>
          <p:cNvSpPr>
            <a:spLocks noGrp="1" noChangeArrowheads="1"/>
          </p:cNvSpPr>
          <p:nvPr>
            <p:ph type="body" sz="half" idx="1"/>
          </p:nvPr>
        </p:nvSpPr>
        <p:spPr>
          <a:xfrm>
            <a:off x="914400" y="1600200"/>
            <a:ext cx="4648200" cy="5105400"/>
          </a:xfrm>
        </p:spPr>
        <p:txBody>
          <a:bodyPr/>
          <a:lstStyle/>
          <a:p>
            <a:pPr>
              <a:lnSpc>
                <a:spcPct val="90000"/>
              </a:lnSpc>
            </a:pPr>
            <a:r>
              <a:rPr lang="en-US" sz="2400" u="sng"/>
              <a:t>Niche Concept- </a:t>
            </a:r>
            <a:r>
              <a:rPr lang="en-US" sz="2400"/>
              <a:t>a functioning ecosystem relies on many organisms, each playing a specific role. The role a species or population plays is considered its niche.</a:t>
            </a:r>
          </a:p>
          <a:p>
            <a:pPr>
              <a:lnSpc>
                <a:spcPct val="90000"/>
              </a:lnSpc>
              <a:buFont typeface="Wingdings" pitchFamily="2" charset="2"/>
              <a:buNone/>
            </a:pPr>
            <a:endParaRPr lang="en-US" sz="2400" u="sng"/>
          </a:p>
          <a:p>
            <a:pPr>
              <a:lnSpc>
                <a:spcPct val="90000"/>
              </a:lnSpc>
            </a:pPr>
            <a:r>
              <a:rPr lang="en-US" sz="2400" u="sng"/>
              <a:t>Factors which can impact niche occupation</a:t>
            </a:r>
            <a:r>
              <a:rPr lang="en-US" sz="2400"/>
              <a:t>:</a:t>
            </a:r>
          </a:p>
          <a:p>
            <a:pPr lvl="1">
              <a:lnSpc>
                <a:spcPct val="90000"/>
              </a:lnSpc>
            </a:pPr>
            <a:r>
              <a:rPr lang="en-US" sz="2200"/>
              <a:t>Spatial habitat</a:t>
            </a:r>
          </a:p>
          <a:p>
            <a:pPr lvl="1">
              <a:lnSpc>
                <a:spcPct val="90000"/>
              </a:lnSpc>
            </a:pPr>
            <a:r>
              <a:rPr lang="en-US" sz="2200"/>
              <a:t>Feeding activities</a:t>
            </a:r>
          </a:p>
          <a:p>
            <a:pPr lvl="1">
              <a:lnSpc>
                <a:spcPct val="90000"/>
              </a:lnSpc>
            </a:pPr>
            <a:r>
              <a:rPr lang="en-US" sz="2200"/>
              <a:t>Interactions with other species</a:t>
            </a:r>
          </a:p>
          <a:p>
            <a:pPr lvl="1">
              <a:lnSpc>
                <a:spcPct val="90000"/>
              </a:lnSpc>
            </a:pPr>
            <a:endParaRPr lang="en-US" sz="2200"/>
          </a:p>
        </p:txBody>
      </p:sp>
      <p:pic>
        <p:nvPicPr>
          <p:cNvPr id="1216516" name="Picture 4" descr="bee_flow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91200" y="1752600"/>
            <a:ext cx="3048000" cy="2743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Slide Number Placeholder 4"/>
          <p:cNvSpPr>
            <a:spLocks noGrp="1"/>
          </p:cNvSpPr>
          <p:nvPr>
            <p:ph type="sldNum" sz="quarter" idx="10"/>
          </p:nvPr>
        </p:nvSpPr>
        <p:spPr/>
        <p:txBody>
          <a:bodyPr/>
          <a:lstStyle/>
          <a:p>
            <a:fld id="{8EA5190F-8A2C-44DE-84A7-0100D9C5D2F3}" type="slidenum">
              <a:rPr lang="en-US"/>
              <a:pPr/>
              <a:t>99</a:t>
            </a:fld>
            <a:endParaRPr lang="en-US"/>
          </a:p>
        </p:txBody>
      </p:sp>
    </p:spTree>
    <p:extLst>
      <p:ext uri="{BB962C8B-B14F-4D97-AF65-F5344CB8AC3E}">
        <p14:creationId xmlns:p14="http://schemas.microsoft.com/office/powerpoint/2010/main" val="40891796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TotalTime>
  <Words>6549</Words>
  <Application>Microsoft Office PowerPoint</Application>
  <PresentationFormat>On-screen Show (4:3)</PresentationFormat>
  <Paragraphs>719</Paragraphs>
  <Slides>143</Slides>
  <Notes>5</Notes>
  <HiddenSlides>0</HiddenSlides>
  <MMClips>0</MMClips>
  <ScaleCrop>false</ScaleCrop>
  <HeadingPairs>
    <vt:vector size="4" baseType="variant">
      <vt:variant>
        <vt:lpstr>Theme</vt:lpstr>
      </vt:variant>
      <vt:variant>
        <vt:i4>1</vt:i4>
      </vt:variant>
      <vt:variant>
        <vt:lpstr>Slide Titles</vt:lpstr>
      </vt:variant>
      <vt:variant>
        <vt:i4>143</vt:i4>
      </vt:variant>
    </vt:vector>
  </HeadingPairs>
  <TitlesOfParts>
    <vt:vector size="144" baseType="lpstr">
      <vt:lpstr>Adjacency</vt:lpstr>
      <vt:lpstr>Option D: Evolution</vt:lpstr>
      <vt:lpstr>D.1.1 Describe four processes needed for the spontaneous origin of life on Earth</vt:lpstr>
      <vt:lpstr>D.1.2 Outline the experiments of Miller and Urey into the origin of organic compounds.</vt:lpstr>
      <vt:lpstr>D.1.3 State that comets may have delivered organic compounds to Earth.</vt:lpstr>
      <vt:lpstr>D.1.4 Discuss possible locations where conditions would have allowed the synthesis of organic compounds.</vt:lpstr>
      <vt:lpstr>D.1.5 Outline two properties of RNA that would have allowed it to play a role in the origin of life.</vt:lpstr>
      <vt:lpstr>D.1.6 State that living cells may have been preceded by protobionts, with an internal chemical environment different from their surroundings.</vt:lpstr>
      <vt:lpstr>D.1.7 Outline the contribution of prokaryotes to the creation of an oxygen-rich atmosphere.</vt:lpstr>
      <vt:lpstr>D.1.8 Discuss the endosymbiotic theory for the origin of eukaryotes.</vt:lpstr>
      <vt:lpstr>Option D: Evolution</vt:lpstr>
      <vt:lpstr>D.2.1 Define allele frequency and gene pool</vt:lpstr>
      <vt:lpstr>D.2.2 State that evolution involved a change in allele frequency in a population’s gene pool over a number of generations.</vt:lpstr>
      <vt:lpstr>D.2.3 Discuss the definition of the  term species.</vt:lpstr>
      <vt:lpstr>D.2.4 Describe three examples of barriers between gene pools.</vt:lpstr>
      <vt:lpstr>D.2.5 Explain how polyploidy can contribute to speciation.</vt:lpstr>
      <vt:lpstr>D.2.6 Compare allopatric and sympatric speciation.</vt:lpstr>
      <vt:lpstr>D.2.7 Outline the process of adaptive radiation.</vt:lpstr>
      <vt:lpstr>D.2.8 Compare convergent and divergent evolution.</vt:lpstr>
      <vt:lpstr>D.2.9 Discuss ideas on the pace of evolution, including gradualism and punctuated equilibrium</vt:lpstr>
      <vt:lpstr>D.2.10 Describe one example of transient polymorphism.</vt:lpstr>
      <vt:lpstr>D.2.11 Describe sickle-cell anemia as an example of balanced polymorphism.</vt:lpstr>
      <vt:lpstr>Option D: Evolution</vt:lpstr>
      <vt:lpstr>D.3.1 Outline the method for dating rocks and fossils using radioisotopes, with reference to C14 and K40.</vt:lpstr>
      <vt:lpstr>D.3.2 Define half-life.</vt:lpstr>
      <vt:lpstr>D.3.3 Deduce the approximate age of materials based on a simple decay curve for a radioisotope.</vt:lpstr>
      <vt:lpstr>D.3.4 Describe the major physical features, such as the adaptations for tree life, that define humans as primates.</vt:lpstr>
      <vt:lpstr>D.3.5a Outline the trends illustrated by the fossils of Ardiphithecus ramidus, Australopithecus, and the genus Homo.</vt:lpstr>
      <vt:lpstr>D.3.5b Outline the trends illustrated by the fossils of Ardiphithecus ramidus, Australopithecus, and the genus Homo.</vt:lpstr>
      <vt:lpstr>D.3.6 State that, at various stages in hominid evolution, several species may have coexisted.</vt:lpstr>
      <vt:lpstr>D.3.7 Discuss the incompleteness of the fossil record and the resulting uncertainties about human evolution.</vt:lpstr>
      <vt:lpstr>D.3.8 Discuss the correlation between the change in diet and increase in brain size during hominid evolution.</vt:lpstr>
      <vt:lpstr>D.3.9 Distinguish between genetic and cultural evolution.</vt:lpstr>
      <vt:lpstr>D.3.10 Discuss the relative importance of genetic and cultural evolution in the evolution of humans.</vt:lpstr>
      <vt:lpstr>Option D: Evolution</vt:lpstr>
      <vt:lpstr>D.4.1 Explain how the Hardy-Weinberg equation p2 + 2pq + q2=1 is derived.</vt:lpstr>
      <vt:lpstr>D.4.2 Calculate allele, genotype and phenotype frequencies for two alleles of a gene, using the Hardy-Weinberg equation.</vt:lpstr>
      <vt:lpstr>D.4.3 State the assumptions made when the Hardy-Weinberg equation is used.</vt:lpstr>
      <vt:lpstr>Option D: Evolution</vt:lpstr>
      <vt:lpstr>D.5.1 Outline the value of classifying organisms.</vt:lpstr>
      <vt:lpstr>D.5.2 Explain the biochemical evidence provided by the universality of DNA and protein structures for the common ancestry of living organisms.</vt:lpstr>
      <vt:lpstr>D.5.3 Explain how variations in specific molecules can indicate phylogeny.</vt:lpstr>
      <vt:lpstr>D.5.4 Discuss how biochemical variations can be used as an evolutionary clock.</vt:lpstr>
      <vt:lpstr>D.5.5 Define clade and cladistics.</vt:lpstr>
      <vt:lpstr>D.5.6 Distinguish, with  examples, between analogous and homologous characteristics.</vt:lpstr>
      <vt:lpstr>D.5.7 Outline the methods used to construct cladograms and the conclusions that can be drawn from them.</vt:lpstr>
      <vt:lpstr>D.5.8 Construct a simple cladogram.</vt:lpstr>
      <vt:lpstr>D.5.9 Analyze cladograms in terms of phylogenetic relationships.</vt:lpstr>
      <vt:lpstr>D.5.10 Discuss relationships between cladograms and the classification of living organisms.</vt:lpstr>
      <vt:lpstr>Option E: Neurobiology and Behavior</vt:lpstr>
      <vt:lpstr>E.1.1 Define the terms stimulus, response, and reflex in the context of animal behavior.</vt:lpstr>
      <vt:lpstr>E.1.2 Explain the role of receptors, sensory neurons, relay neurons, motor neurons, synapses and effectors in the response of animals to stimuli.</vt:lpstr>
      <vt:lpstr>E.1.3 Draw and label a diagram of a reflex arc for a pain withdrawal reflex.</vt:lpstr>
      <vt:lpstr>E.1.4 Explain how animal responses can be affected by natural selection, using two examples.</vt:lpstr>
      <vt:lpstr>Option E: Neurobiology and Behavior</vt:lpstr>
      <vt:lpstr>E.2.1 Outline the diversity of stimuli that can be detected by human sensory receptors.</vt:lpstr>
      <vt:lpstr>E.2.2 Draw the structure of the  human eye.</vt:lpstr>
      <vt:lpstr>E.2.3 Annotate a diagram of the retina to show the cell types and the direction in which light moves.</vt:lpstr>
      <vt:lpstr>E.2.4 Compare rod  and cone cells.</vt:lpstr>
      <vt:lpstr>E.2.5 Explain the processing of visual stimuli, including edge enhancement and contralateral processing.</vt:lpstr>
      <vt:lpstr>E.2.6 Label a diagram of the ear.</vt:lpstr>
      <vt:lpstr>E.2.7 Explain how sound is perceived by the ear, including the roles of the eardrum, bones of the middle ear, oval and round windows, and the hair cells of the cochlea.</vt:lpstr>
      <vt:lpstr>Option E: Neurobiology and Behavior</vt:lpstr>
      <vt:lpstr>E.3.1 Distinguish between innate behavior and learned behavior.</vt:lpstr>
      <vt:lpstr>E.3.2 Design experiments to investigate innate behavior in invertebrates, including either a taxis or a kinesis.</vt:lpstr>
      <vt:lpstr>E.3.3 Analyze data from invertebrate behavior experiments in terms of the effect on chances of survival and reproduction.</vt:lpstr>
      <vt:lpstr>E.3.4 Discuss how the process of learning can improve the chance of survival.</vt:lpstr>
      <vt:lpstr>E.3.5 Outline Pavlov’s experiments into conditioning of dogs.</vt:lpstr>
      <vt:lpstr>E.3.6 Outline the role of inheritance and learning in the development of birdsong in young birds.</vt:lpstr>
      <vt:lpstr>Option E: Neurobiology and Behavior</vt:lpstr>
      <vt:lpstr> E.4.1 State that some presynaptic neurons excite post synaptic transmission while others inhibit post-synaptic transmission.</vt:lpstr>
      <vt:lpstr>E.4.2 Explain how decision-making in the CNS can result from the interaction between the activities of excitatory and inhibitory presynaptic neurons at synapses.</vt:lpstr>
      <vt:lpstr>E.4.3 Explain how psychoactive drugs affect the brain and personality by either increasing or decreasing postsynaptic transmission.</vt:lpstr>
      <vt:lpstr>E.4.4a List three examples of excitatory and three examples of inhibitory psychoactive drugs.</vt:lpstr>
      <vt:lpstr>E.4.4.b List three examples of excitatory and three examples of inhibitory psychoactive drugs.</vt:lpstr>
      <vt:lpstr>E.4.5 Explain the effects of THC and cocaine in terms of their action at synapses in the brain.</vt:lpstr>
      <vt:lpstr>E.4.6 Discuss the causes of addiction, including genetic predisposition, social factors and dopamine secretion.</vt:lpstr>
      <vt:lpstr>Option E: Neurobiology and Behavior</vt:lpstr>
      <vt:lpstr>E.5.1 Label, on a diagram of the brain, the medulla oblongata, cerebellum, hypothalamus, pituitary gland and cerebral hemishperes.</vt:lpstr>
      <vt:lpstr>E.5.2 State one function for each of the parts of the brain in E.5.1.</vt:lpstr>
      <vt:lpstr>E.5.3 Explain how animal experiments, lesions and FMRI scanning can be used in the identification of brain parts involved in specific functions.</vt:lpstr>
      <vt:lpstr>E.5.4 Explain the sympathetic and parasympathetic control of the heart rate, movements of the iris and flow of blood to the gut.</vt:lpstr>
      <vt:lpstr>E.5.5 Explain the pupil reflex.</vt:lpstr>
      <vt:lpstr>E.5.6 Discuss the concept of brain death and the use of the pupil reflex in testing for this.</vt:lpstr>
      <vt:lpstr>E.5.7 Outline how pain is perceived and how endorphins can act as painkillers.</vt:lpstr>
      <vt:lpstr>Option E: Neurobiology and Behavior</vt:lpstr>
      <vt:lpstr>E.6.1 Describe the social organization of honey bee colonies and one other non-human example.</vt:lpstr>
      <vt:lpstr>E.6.2 Outline how natural selection may act at the level of the colony in the case of social organisms.</vt:lpstr>
      <vt:lpstr>E.6.3 Discuss the evolution of altruistic behavior using two non-human examples.</vt:lpstr>
      <vt:lpstr>E.6.4 Outline two examples of how foraging behavior optimizes food intake, including bluegill fish foraging for Daphnia.</vt:lpstr>
      <vt:lpstr>E.6.5 Explain how mate selection can lead to exaggerated traits.</vt:lpstr>
      <vt:lpstr>E.6.6 State that animals show rhythmical variations in activity.</vt:lpstr>
      <vt:lpstr>E.6.7 Outline two examples illustrating the adaptive value of rhythmical behavior patterns.</vt:lpstr>
      <vt:lpstr>PowerPoint Presentation</vt:lpstr>
      <vt:lpstr>Option G Ecology</vt:lpstr>
      <vt:lpstr>G.1.1 Outline the factors that affect the distribution of plant species.</vt:lpstr>
      <vt:lpstr>G.1.2 Explain the factors that affect the distribution of animal species.</vt:lpstr>
      <vt:lpstr>G.1.3 Describe one method of random sampling, based on quadrat methods.</vt:lpstr>
      <vt:lpstr>G.1.4 Outline the use of a transect to correlate the distribution of plant or animal species with an abiotic variable. </vt:lpstr>
      <vt:lpstr>G.1.5 Explain what is meant by the niche concept.</vt:lpstr>
      <vt:lpstr>G.1.6 Outline the following interactions between species, giving two examples of each:</vt:lpstr>
      <vt:lpstr>G.1.7 Explain the principle of Competitive Exclusion.</vt:lpstr>
      <vt:lpstr>G.1.8 Distinguish between fundamental and realized niches.</vt:lpstr>
      <vt:lpstr>G.1.9 Define Biomass.</vt:lpstr>
      <vt:lpstr>G.1.10 Describe one method for the measurement of biomass of different trophic levels in an ecosystem.</vt:lpstr>
      <vt:lpstr>Option G</vt:lpstr>
      <vt:lpstr>G.2.1 Define gross production, net production and biomass.</vt:lpstr>
      <vt:lpstr>G.2.2 Calculate values for Gross Production and Net Production.</vt:lpstr>
      <vt:lpstr>G.2.3 Discuss the difficulties of classifying organisms into trophic levels. </vt:lpstr>
      <vt:lpstr>G.2.4 Explain the small biomass and low numbers of organisms in higher trophic levels.</vt:lpstr>
      <vt:lpstr>G.2.5 Construct a pyramid of energy, given appropriate information</vt:lpstr>
      <vt:lpstr>G.2.6 Distinguish between primary and secondary succession, using an example of each.</vt:lpstr>
      <vt:lpstr>G.2.7 Outline the changes in species diversity and production during primary succession.</vt:lpstr>
      <vt:lpstr>G.2.8 Explain the effects of living organisms on the abiotic environment, with reference to the changes occurring during primary succession. </vt:lpstr>
      <vt:lpstr>G.2.9 Distinguish between biome and biosphere. </vt:lpstr>
      <vt:lpstr>G.2 10 Explain how rainfall and temperature affect the distribution of biomes.</vt:lpstr>
      <vt:lpstr>G.2.11a Outline the characteristics of six major biomes with regard to: 1) temperature, 2) moisture and 3) vegetation.</vt:lpstr>
      <vt:lpstr>G.2.11b Outline the characteristics of six major biomes with regard to: 1) temperature, 2) moisture and 3) vegetation.</vt:lpstr>
      <vt:lpstr>Option G</vt:lpstr>
      <vt:lpstr>G.3.1 Calculate the Simpson Diversity index for two local communities.</vt:lpstr>
      <vt:lpstr>G.3.2 Analyze the biodiversity of the two local communities using the Simpson index.</vt:lpstr>
      <vt:lpstr>G.3.3 Discuss reasons for the conservation of biodiversity using rainforests as an example</vt:lpstr>
      <vt:lpstr>G.3.4 List three examples of the introduction of alien species that have had significant impacts on ecosystems.</vt:lpstr>
      <vt:lpstr>G.3.5 Discuss the impacts of alien species on ecosystems.</vt:lpstr>
      <vt:lpstr>G.3.6 Outline one example of biological control of invasive species.</vt:lpstr>
      <vt:lpstr>G.3.7 Define Biomagnification.</vt:lpstr>
      <vt:lpstr>G.3.8 Explain the cause and consequences of biomagnification.</vt:lpstr>
      <vt:lpstr>G.3.9 Outline the effects of ultraviolet (UV) radiation on living tissues and biological productivity.</vt:lpstr>
      <vt:lpstr>G.3.10 Outline the effect of chloroflourocarbons (CFC’s) on the ozone layer.</vt:lpstr>
      <vt:lpstr>G.3.11 State that ozone in the stratosphere absorbs UV radiation.</vt:lpstr>
      <vt:lpstr>Option G</vt:lpstr>
      <vt:lpstr>G.4.1 Explain the use of biotic indices and indicator species in monitoring environmental change.</vt:lpstr>
      <vt:lpstr>G.4.2 Outline the factors that contributed to the extinction of one names animal species.</vt:lpstr>
      <vt:lpstr>G.4.3 Outline the biogeographical features of nature reserves that promote the conservation of diversity.</vt:lpstr>
      <vt:lpstr>G.4.4 Discuss the role of active management techniques in conservation.</vt:lpstr>
      <vt:lpstr>G.4.5 Discuss the advantages of in situ conservation of endangered species</vt:lpstr>
      <vt:lpstr>G.4.6 Outline the use of ex situ conservation measures.</vt:lpstr>
      <vt:lpstr>Option G</vt:lpstr>
      <vt:lpstr>G.5.1 Distinguish between r-strategies and k-strategies.</vt:lpstr>
      <vt:lpstr>G.5.2 Discuss the environmental conditions that favor either r-strategies or K-strategies.</vt:lpstr>
      <vt:lpstr>G.5.3 Describe one technique used to estimate the population size of animal species.</vt:lpstr>
      <vt:lpstr>G.5.4 Describe the methods used to estimate the size of commercial fish stocks.</vt:lpstr>
      <vt:lpstr>G.5.5 Outline the concept of maximum sustainable yield in the conservation of fish stocks.</vt:lpstr>
      <vt:lpstr>G.5.6 Discuss international measures that would promote the conservation of fish.</vt:lpstr>
    </vt:vector>
  </TitlesOfParts>
  <Company>Aspen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Option D: Evolution</dc:title>
  <dc:creator>aspenskier</dc:creator>
  <cp:lastModifiedBy>Ryan Edel</cp:lastModifiedBy>
  <cp:revision>2</cp:revision>
  <dcterms:created xsi:type="dcterms:W3CDTF">2012-03-09T17:52:17Z</dcterms:created>
  <dcterms:modified xsi:type="dcterms:W3CDTF">2012-08-13T20:26:41Z</dcterms:modified>
</cp:coreProperties>
</file>